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9" r:id="rId3"/>
    <p:sldMasterId id="2147483672" r:id="rId4"/>
  </p:sldMasterIdLst>
  <p:notesMasterIdLst>
    <p:notesMasterId r:id="rId50"/>
  </p:notesMasterIdLst>
  <p:sldIdLst>
    <p:sldId id="345" r:id="rId5"/>
    <p:sldId id="367" r:id="rId6"/>
    <p:sldId id="258" r:id="rId7"/>
    <p:sldId id="259" r:id="rId8"/>
    <p:sldId id="260" r:id="rId9"/>
    <p:sldId id="261" r:id="rId10"/>
    <p:sldId id="262" r:id="rId11"/>
    <p:sldId id="263" r:id="rId12"/>
    <p:sldId id="264" r:id="rId13"/>
    <p:sldId id="265" r:id="rId14"/>
    <p:sldId id="369" r:id="rId15"/>
    <p:sldId id="267" r:id="rId16"/>
    <p:sldId id="268" r:id="rId17"/>
    <p:sldId id="269" r:id="rId18"/>
    <p:sldId id="270" r:id="rId19"/>
    <p:sldId id="271" r:id="rId20"/>
    <p:sldId id="272" r:id="rId21"/>
    <p:sldId id="273" r:id="rId22"/>
    <p:sldId id="274" r:id="rId23"/>
    <p:sldId id="370" r:id="rId24"/>
    <p:sldId id="276" r:id="rId25"/>
    <p:sldId id="277" r:id="rId26"/>
    <p:sldId id="278" r:id="rId27"/>
    <p:sldId id="279" r:id="rId28"/>
    <p:sldId id="280" r:id="rId29"/>
    <p:sldId id="281" r:id="rId30"/>
    <p:sldId id="371" r:id="rId31"/>
    <p:sldId id="283" r:id="rId32"/>
    <p:sldId id="284" r:id="rId33"/>
    <p:sldId id="285" r:id="rId34"/>
    <p:sldId id="286" r:id="rId35"/>
    <p:sldId id="372" r:id="rId36"/>
    <p:sldId id="288" r:id="rId37"/>
    <p:sldId id="289" r:id="rId38"/>
    <p:sldId id="290" r:id="rId39"/>
    <p:sldId id="291" r:id="rId40"/>
    <p:sldId id="292" r:id="rId41"/>
    <p:sldId id="293" r:id="rId42"/>
    <p:sldId id="294" r:id="rId43"/>
    <p:sldId id="295" r:id="rId44"/>
    <p:sldId id="373" r:id="rId45"/>
    <p:sldId id="297" r:id="rId46"/>
    <p:sldId id="366" r:id="rId47"/>
    <p:sldId id="301" r:id="rId48"/>
    <p:sldId id="37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3" autoAdjust="0"/>
    <p:restoredTop sz="94660"/>
  </p:normalViewPr>
  <p:slideViewPr>
    <p:cSldViewPr snapToGrid="0">
      <p:cViewPr varScale="1">
        <p:scale>
          <a:sx n="101" d="100"/>
          <a:sy n="101" d="100"/>
        </p:scale>
        <p:origin x="968" y="184"/>
      </p:cViewPr>
      <p:guideLst/>
    </p:cSldViewPr>
  </p:slideViewPr>
  <p:notesTextViewPr>
    <p:cViewPr>
      <p:scale>
        <a:sx n="1" d="1"/>
        <a:sy n="1" d="1"/>
      </p:scale>
      <p:origin x="0" y="0"/>
    </p:cViewPr>
  </p:notesTextViewPr>
  <p:notesViewPr>
    <p:cSldViewPr snapToGrid="0">
      <p:cViewPr varScale="1">
        <p:scale>
          <a:sx n="76" d="100"/>
          <a:sy n="76" d="100"/>
        </p:scale>
        <p:origin x="41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B931A-590B-8E40-8F66-331C70B9419F}" type="datetimeFigureOut">
              <a:rPr lang="en-US" smtClean="0"/>
              <a:t>4/8/23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C20C-6C67-8440-BBF7-C48A0E4C55BC}" type="slidenum">
              <a:rPr lang="en-US" smtClean="0"/>
              <a:t>‹#›</a:t>
            </a:fld>
            <a:endParaRPr lang="en-US"/>
          </a:p>
        </p:txBody>
      </p:sp>
    </p:spTree>
    <p:extLst>
      <p:ext uri="{BB962C8B-B14F-4D97-AF65-F5344CB8AC3E}">
        <p14:creationId xmlns:p14="http://schemas.microsoft.com/office/powerpoint/2010/main" val="123616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b12435c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b12435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b12435c1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b12435c1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12435c1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b12435c1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b12435c1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b12435c1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a blank line above your random number assignment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b12435c1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b12435c1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b12435c1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b12435c1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9b8b764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9b8b764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seed isn’t randomized, then you get the same sequence of random digits with each execution of the code.  Consider ways to randomize the seed value with a combination of user input and random numbers.  Highlight the difference between strings and variables in the print statement and how they are different colors.  Also highlight the importance of quotation marks opening and closing.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312b65bce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312b65bce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b12435c1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b12435c1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b12435c1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b12435c1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b12435c1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b12435c1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b12435c1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b12435c1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b12435c1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b12435c1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b12435c1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b12435c1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feedb9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feedb9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Introduce the code to roll the dice inside of a for loop.  Highlight the importance of tabbing the code over two spaces that will be run inside the loop.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NOTE:  THIS CODE WILL FAIL.  Input is received as a string and needs to be cast to an integer.  We will do that in the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87afa0f2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87afa0f2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Stop to give students a chance to produce the desired output in the shell pictured on this slide.  There are multiple ways of getting here, but one example is shown above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d9b8b764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d9b8b764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Introduce the code to roll the dice inside of a for loop.  Highlight the importance of tabbing the code over two spaces that will be run inside the loop.</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NOTE:  THIS CODE WILL FAIL.  Input is received as a string and needs to be cast to an integer.  We will do that in the next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9b8b764c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9b8b764c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9b8b764c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9b8b764c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everyone is caught up at this point.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87afa0f2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87afa0f2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new blank line just before the for loop to create your new empty list 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9b8b764c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9b8b764c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new line inside for loop at the end of the loop to append the data to the list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d9b8b764c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d9b8b764c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a new blank line after the first two import statements for this third import statement.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b12435c1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b12435c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9b8b764c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9b8b764c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9b8b764c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9b8b764c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9b8b764c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9b8b764c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9b8b764c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9b8b764c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9b8b764c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9b8b764c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87afa0f2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87afa0f2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b12435c1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b12435c1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b12435c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b12435c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b12435c1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b12435c1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b12435c1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b12435c1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b12435c1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b12435c1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87afa0f2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87afa0f2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on a new line below your commented out code</a:t>
            </a:r>
            <a:endParaRPr/>
          </a:p>
          <a:p>
            <a:pPr marL="0" lvl="0" indent="0" algn="l" rtl="0">
              <a:spcBef>
                <a:spcPts val="0"/>
              </a:spcBef>
              <a:spcAft>
                <a:spcPts val="0"/>
              </a:spcAft>
              <a:buNone/>
            </a:pPr>
            <a:r>
              <a:rPr lang="en"/>
              <a:t>CTRL-T OR Menu -&gt; Edit -&gt; 3 Comment/Uncomment</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er ID Slide">
    <p:spTree>
      <p:nvGrpSpPr>
        <p:cNvPr id="1" name=""/>
        <p:cNvGrpSpPr/>
        <p:nvPr/>
      </p:nvGrpSpPr>
      <p:grpSpPr>
        <a:xfrm>
          <a:off x="0" y="0"/>
          <a:ext cx="0" cy="0"/>
          <a:chOff x="0" y="0"/>
          <a:chExt cx="0" cy="0"/>
        </a:xfrm>
      </p:grpSpPr>
      <p:sp>
        <p:nvSpPr>
          <p:cNvPr id="14" name="Content Placeholder 2"/>
          <p:cNvSpPr>
            <a:spLocks noGrp="1"/>
          </p:cNvSpPr>
          <p:nvPr>
            <p:ph sz="half" idx="1" hasCustomPrompt="1"/>
          </p:nvPr>
        </p:nvSpPr>
        <p:spPr>
          <a:xfrm>
            <a:off x="633790" y="1366600"/>
            <a:ext cx="8412383" cy="1039693"/>
          </a:xfrm>
          <a:prstGeom prst="rect">
            <a:avLst/>
          </a:prstGeom>
        </p:spPr>
        <p:txBody>
          <a:bodyPr/>
          <a:lstStyle>
            <a:lvl1pPr marL="0" indent="0">
              <a:buFont typeface="Lucida Grande"/>
              <a:buNone/>
              <a:defRPr sz="5333">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Name</a:t>
            </a:r>
          </a:p>
        </p:txBody>
      </p:sp>
      <p:sp>
        <p:nvSpPr>
          <p:cNvPr id="15" name="Content Placeholder 2"/>
          <p:cNvSpPr>
            <a:spLocks noGrp="1"/>
          </p:cNvSpPr>
          <p:nvPr>
            <p:ph sz="half" idx="10" hasCustomPrompt="1"/>
          </p:nvPr>
        </p:nvSpPr>
        <p:spPr>
          <a:xfrm>
            <a:off x="633789" y="2431697"/>
            <a:ext cx="11098592" cy="3010505"/>
          </a:xfrm>
          <a:prstGeom prst="rect">
            <a:avLst/>
          </a:prstGeom>
        </p:spPr>
        <p:txBody>
          <a:bodyPr/>
          <a:lstStyle>
            <a:lvl1pPr marL="0" indent="0">
              <a:spcBef>
                <a:spcPts val="0"/>
              </a:spcBef>
              <a:buFont typeface="Lucida Grande"/>
              <a:buNone/>
              <a:defRPr sz="2667"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title</a:t>
            </a:r>
          </a:p>
          <a:p>
            <a:pPr lvl="0"/>
            <a:r>
              <a:rPr lang="en-US" dirty="0"/>
              <a:t>Presenter’s organization</a:t>
            </a:r>
          </a:p>
          <a:p>
            <a:pPr lvl="0"/>
            <a:r>
              <a:rPr lang="en-US" dirty="0"/>
              <a:t>Presenter’s social media handle</a:t>
            </a:r>
          </a:p>
        </p:txBody>
      </p:sp>
      <p:pic>
        <p:nvPicPr>
          <p:cNvPr id="3" name="Picture 2">
            <a:extLst>
              <a:ext uri="{FF2B5EF4-FFF2-40B4-BE49-F238E27FC236}">
                <a16:creationId xmlns:a16="http://schemas.microsoft.com/office/drawing/2014/main" id="{260943DD-C8D2-F3CB-398E-FD061A3FEE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93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Headline and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75167"/>
            <a:ext cx="10972800" cy="1143000"/>
          </a:xfrm>
          <a:prstGeom prst="rect">
            <a:avLst/>
          </a:prstGeom>
        </p:spPr>
        <p:txBody>
          <a:bodyPr>
            <a:normAutofit/>
          </a:bodyPr>
          <a:lstStyle>
            <a:lvl1pPr>
              <a:defRPr sz="4267" spc="-133"/>
            </a:lvl1pPr>
          </a:lstStyle>
          <a:p>
            <a:r>
              <a:rPr lang="en-US" dirty="0"/>
              <a:t>Slide with headline and copy</a:t>
            </a:r>
          </a:p>
        </p:txBody>
      </p:sp>
      <p:sp>
        <p:nvSpPr>
          <p:cNvPr id="4" name="TextBox 3">
            <a:extLst>
              <a:ext uri="{FF2B5EF4-FFF2-40B4-BE49-F238E27FC236}">
                <a16:creationId xmlns:a16="http://schemas.microsoft.com/office/drawing/2014/main" id="{023065C6-FBF7-59D1-CCB6-ABE94E17D402}"/>
              </a:ext>
            </a:extLst>
          </p:cNvPr>
          <p:cNvSpPr txBox="1"/>
          <p:nvPr userDrawn="1"/>
        </p:nvSpPr>
        <p:spPr>
          <a:xfrm>
            <a:off x="365760" y="1828800"/>
            <a:ext cx="1058672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Edit Master text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3840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rgbClr val="CD0920"/>
                </a:solidFill>
              </a:defRPr>
            </a:lvl1pPr>
          </a:lstStyle>
          <a:p>
            <a:r>
              <a:rPr lang="en-US" dirty="0"/>
              <a:t>Click to edit Master title style</a:t>
            </a:r>
          </a:p>
        </p:txBody>
      </p:sp>
      <p:sp>
        <p:nvSpPr>
          <p:cNvPr id="11" name="Content Placeholder 2"/>
          <p:cNvSpPr>
            <a:spLocks noGrp="1"/>
          </p:cNvSpPr>
          <p:nvPr>
            <p:ph sz="half" idx="1"/>
          </p:nvPr>
        </p:nvSpPr>
        <p:spPr>
          <a:xfrm>
            <a:off x="609600" y="1600201"/>
            <a:ext cx="5384800" cy="3884015"/>
          </a:xfrm>
          <a:prstGeom prst="rect">
            <a:avLst/>
          </a:prstGeom>
        </p:spPr>
        <p:txBody>
          <a:bodyPr/>
          <a:lstStyle>
            <a:lvl1pPr>
              <a:defRPr sz="3733">
                <a:solidFill>
                  <a:schemeClr val="tx2"/>
                </a:solidFill>
              </a:defRPr>
            </a:lvl1pPr>
            <a:lvl2pPr>
              <a:defRPr sz="3200">
                <a:solidFill>
                  <a:schemeClr val="tx2"/>
                </a:solidFill>
              </a:defRPr>
            </a:lvl2pPr>
            <a:lvl3pPr>
              <a:defRPr sz="2667">
                <a:solidFill>
                  <a:schemeClr val="tx2"/>
                </a:solidFill>
              </a:defRPr>
            </a:lvl3pPr>
            <a:lvl4pPr>
              <a:defRPr sz="2400">
                <a:solidFill>
                  <a:schemeClr val="tx2"/>
                </a:solidFill>
              </a:defRPr>
            </a:lvl4pPr>
            <a:lvl5pPr>
              <a:defRPr sz="2400">
                <a:solidFill>
                  <a:schemeClr val="tx2"/>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97600" y="1600201"/>
            <a:ext cx="5384800" cy="3873091"/>
          </a:xfrm>
          <a:prstGeom prst="rect">
            <a:avLst/>
          </a:prstGeom>
        </p:spPr>
        <p:txBody>
          <a:bodyPr/>
          <a:lstStyle>
            <a:lvl1pPr>
              <a:defRPr sz="3733">
                <a:solidFill>
                  <a:srgbClr val="000000"/>
                </a:solidFill>
              </a:defRPr>
            </a:lvl1pPr>
            <a:lvl2pPr>
              <a:defRPr sz="3200">
                <a:solidFill>
                  <a:srgbClr val="000000"/>
                </a:solidFill>
              </a:defRPr>
            </a:lvl2pPr>
            <a:lvl3pPr>
              <a:defRPr sz="2667">
                <a:solidFill>
                  <a:srgbClr val="000000"/>
                </a:solidFill>
              </a:defRPr>
            </a:lvl3pPr>
            <a:lvl4pPr>
              <a:defRPr sz="2400">
                <a:solidFill>
                  <a:srgbClr val="000000"/>
                </a:solidFill>
              </a:defRPr>
            </a:lvl4pPr>
            <a:lvl5pPr>
              <a:defRPr sz="2400">
                <a:solidFill>
                  <a:srgbClr val="00000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11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 No Background">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609601" y="1770945"/>
            <a:ext cx="11054479" cy="3139723"/>
          </a:xfr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09600" y="76200"/>
            <a:ext cx="10972800" cy="1143000"/>
          </a:xfrm>
        </p:spPr>
        <p:txBody>
          <a:bodyPr>
            <a:normAutofit/>
          </a:bodyPr>
          <a:lstStyle>
            <a:lvl1pPr>
              <a:defRPr sz="4267" spc="-133">
                <a:solidFill>
                  <a:srgbClr val="CD0920"/>
                </a:solidFill>
              </a:defRPr>
            </a:lvl1pPr>
          </a:lstStyle>
          <a:p>
            <a:r>
              <a:rPr lang="en-US" dirty="0"/>
              <a:t>Click to edit Master title style</a:t>
            </a:r>
          </a:p>
        </p:txBody>
      </p:sp>
    </p:spTree>
    <p:extLst>
      <p:ext uri="{BB962C8B-B14F-4D97-AF65-F5344CB8AC3E}">
        <p14:creationId xmlns:p14="http://schemas.microsoft.com/office/powerpoint/2010/main" val="240802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 w/Subheads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67">
                <a:solidFill>
                  <a:srgbClr val="CD0920"/>
                </a:solidFill>
              </a:defRPr>
            </a:lvl1pPr>
          </a:lstStyle>
          <a:p>
            <a:r>
              <a:rPr lang="en-US" dirty="0"/>
              <a:t>Click to edit Master title style</a:t>
            </a:r>
          </a:p>
        </p:txBody>
      </p:sp>
      <p:sp>
        <p:nvSpPr>
          <p:cNvPr id="7" name="Text Placeholder 2"/>
          <p:cNvSpPr>
            <a:spLocks noGrp="1"/>
          </p:cNvSpPr>
          <p:nvPr>
            <p:ph type="body" idx="1"/>
          </p:nvPr>
        </p:nvSpPr>
        <p:spPr>
          <a:xfrm>
            <a:off x="609600" y="1534584"/>
            <a:ext cx="5386917" cy="641349"/>
          </a:xfrm>
          <a:prstGeom prst="rect">
            <a:avLst/>
          </a:prstGeom>
        </p:spPr>
        <p:txBody>
          <a:bodyPr anchor="b"/>
          <a:lstStyle>
            <a:lvl1pPr marL="0" indent="0">
              <a:buNone/>
              <a:defRPr sz="3200"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8" name="Content Placeholder 3"/>
          <p:cNvSpPr>
            <a:spLocks noGrp="1"/>
          </p:cNvSpPr>
          <p:nvPr>
            <p:ph sz="half" idx="2"/>
          </p:nvPr>
        </p:nvSpPr>
        <p:spPr>
          <a:xfrm>
            <a:off x="609600" y="2175935"/>
            <a:ext cx="5386917" cy="3297357"/>
          </a:xfrm>
          <a:prstGeom prst="rect">
            <a:avLst/>
          </a:prstGeo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p:nvPr>
        </p:nvSpPr>
        <p:spPr>
          <a:xfrm>
            <a:off x="6193368" y="1534584"/>
            <a:ext cx="5389033" cy="641349"/>
          </a:xfrm>
          <a:prstGeom prst="rect">
            <a:avLst/>
          </a:prstGeom>
        </p:spPr>
        <p:txBody>
          <a:bodyPr anchor="b"/>
          <a:lstStyle>
            <a:lvl1pPr marL="0" indent="0">
              <a:buNone/>
              <a:defRPr sz="3200" b="1">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Content Placeholder 5"/>
          <p:cNvSpPr>
            <a:spLocks noGrp="1"/>
          </p:cNvSpPr>
          <p:nvPr>
            <p:ph sz="quarter" idx="4"/>
          </p:nvPr>
        </p:nvSpPr>
        <p:spPr>
          <a:xfrm>
            <a:off x="6193368" y="2175934"/>
            <a:ext cx="5389033" cy="3308281"/>
          </a:xfrm>
          <a:prstGeom prst="rect">
            <a:avLst/>
          </a:prstGeo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39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spTree>
    <p:extLst>
      <p:ext uri="{BB962C8B-B14F-4D97-AF65-F5344CB8AC3E}">
        <p14:creationId xmlns:p14="http://schemas.microsoft.com/office/powerpoint/2010/main" val="24812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 name="Google Shape;4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6" name="Google Shape;4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7540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pic>
        <p:nvPicPr>
          <p:cNvPr id="2" name="Picture 2">
            <a:extLst>
              <a:ext uri="{FF2B5EF4-FFF2-40B4-BE49-F238E27FC236}">
                <a16:creationId xmlns:a16="http://schemas.microsoft.com/office/drawing/2014/main" id="{8C720E80-00A3-DD8A-D2B5-2C0E25EDCD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1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Thank You-Presenter Contact Info">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387891"/>
          </a:xfrm>
          <a:prstGeom prst="rect">
            <a:avLst/>
          </a:prstGeom>
        </p:spPr>
        <p:txBody>
          <a:bodyPr/>
          <a:lstStyle>
            <a:lvl1pPr marL="0" indent="0">
              <a:lnSpc>
                <a:spcPct val="100000"/>
              </a:lnSpc>
              <a:spcBef>
                <a:spcPts val="0"/>
              </a:spcBef>
              <a:buFont typeface="Lucida Grande"/>
              <a:buNone/>
              <a:defRPr sz="7200"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Thank you</a:t>
            </a:r>
          </a:p>
        </p:txBody>
      </p:sp>
      <p:sp>
        <p:nvSpPr>
          <p:cNvPr id="10" name="Content Placeholder 2"/>
          <p:cNvSpPr>
            <a:spLocks noGrp="1"/>
          </p:cNvSpPr>
          <p:nvPr>
            <p:ph sz="half" idx="10" hasCustomPrompt="1"/>
          </p:nvPr>
        </p:nvSpPr>
        <p:spPr>
          <a:xfrm>
            <a:off x="633789" y="2717800"/>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327400"/>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contact 1</a:t>
            </a:r>
          </a:p>
          <a:p>
            <a:pPr lvl="0"/>
            <a:r>
              <a:rPr lang="en-US" dirty="0"/>
              <a:t>Presenter’s contact 2</a:t>
            </a:r>
          </a:p>
          <a:p>
            <a:pPr lvl="0"/>
            <a:r>
              <a:rPr lang="en-US" dirty="0"/>
              <a:t>Presenter’s contact 3</a:t>
            </a:r>
          </a:p>
        </p:txBody>
      </p:sp>
      <p:pic>
        <p:nvPicPr>
          <p:cNvPr id="3" name="Picture 2">
            <a:extLst>
              <a:ext uri="{FF2B5EF4-FFF2-40B4-BE49-F238E27FC236}">
                <a16:creationId xmlns:a16="http://schemas.microsoft.com/office/drawing/2014/main" id="{33EA97A6-61C4-34AC-AB9F-1F0C9DE95C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58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5" name="Google Shape;4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6" name="Google Shape;4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pic>
        <p:nvPicPr>
          <p:cNvPr id="3" name="Picture 2">
            <a:extLst>
              <a:ext uri="{FF2B5EF4-FFF2-40B4-BE49-F238E27FC236}">
                <a16:creationId xmlns:a16="http://schemas.microsoft.com/office/drawing/2014/main" id="{6E563878-6102-F4CB-9294-84C700BC58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9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ID Slide">
    <p:spTree>
      <p:nvGrpSpPr>
        <p:cNvPr id="1" name=""/>
        <p:cNvGrpSpPr/>
        <p:nvPr/>
      </p:nvGrpSpPr>
      <p:grpSpPr>
        <a:xfrm>
          <a:off x="0" y="0"/>
          <a:ext cx="0" cy="0"/>
          <a:chOff x="0" y="0"/>
          <a:chExt cx="0" cy="0"/>
        </a:xfrm>
      </p:grpSpPr>
      <p:sp>
        <p:nvSpPr>
          <p:cNvPr id="14" name="Content Placeholder 2"/>
          <p:cNvSpPr>
            <a:spLocks noGrp="1"/>
          </p:cNvSpPr>
          <p:nvPr>
            <p:ph sz="half" idx="1" hasCustomPrompt="1"/>
          </p:nvPr>
        </p:nvSpPr>
        <p:spPr>
          <a:xfrm>
            <a:off x="633790" y="1366600"/>
            <a:ext cx="8412383" cy="1039693"/>
          </a:xfrm>
          <a:prstGeom prst="rect">
            <a:avLst/>
          </a:prstGeom>
        </p:spPr>
        <p:txBody>
          <a:bodyPr/>
          <a:lstStyle>
            <a:lvl1pPr marL="0" indent="0">
              <a:buFont typeface="Lucida Grande"/>
              <a:buNone/>
              <a:defRPr sz="5333">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Name</a:t>
            </a:r>
          </a:p>
        </p:txBody>
      </p:sp>
      <p:sp>
        <p:nvSpPr>
          <p:cNvPr id="15" name="Content Placeholder 2"/>
          <p:cNvSpPr>
            <a:spLocks noGrp="1"/>
          </p:cNvSpPr>
          <p:nvPr>
            <p:ph sz="half" idx="10" hasCustomPrompt="1"/>
          </p:nvPr>
        </p:nvSpPr>
        <p:spPr>
          <a:xfrm>
            <a:off x="633789" y="2431697"/>
            <a:ext cx="11098592" cy="3010505"/>
          </a:xfrm>
          <a:prstGeom prst="rect">
            <a:avLst/>
          </a:prstGeom>
        </p:spPr>
        <p:txBody>
          <a:bodyPr/>
          <a:lstStyle>
            <a:lvl1pPr marL="0" indent="0">
              <a:spcBef>
                <a:spcPts val="0"/>
              </a:spcBef>
              <a:buFont typeface="Lucida Grande"/>
              <a:buNone/>
              <a:defRPr sz="2667"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Presenter’s title</a:t>
            </a:r>
          </a:p>
          <a:p>
            <a:pPr lvl="0"/>
            <a:r>
              <a:rPr lang="en-US" dirty="0"/>
              <a:t>Presenter’s organization</a:t>
            </a:r>
          </a:p>
          <a:p>
            <a:pPr lvl="0"/>
            <a:r>
              <a:rPr lang="en-US" dirty="0"/>
              <a:t>Presenter’s social media handle</a:t>
            </a:r>
          </a:p>
        </p:txBody>
      </p:sp>
      <p:pic>
        <p:nvPicPr>
          <p:cNvPr id="3" name="Picture 2">
            <a:extLst>
              <a:ext uri="{FF2B5EF4-FFF2-40B4-BE49-F238E27FC236}">
                <a16:creationId xmlns:a16="http://schemas.microsoft.com/office/drawing/2014/main" id="{DAB6678A-AB09-8541-D593-977CCF30DE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0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Title/Presenter Nam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930809"/>
          </a:xfrm>
          <a:prstGeom prst="rect">
            <a:avLst/>
          </a:prstGeom>
        </p:spPr>
        <p:txBody>
          <a:bodyPr/>
          <a:lstStyle>
            <a:lvl1pPr marL="0" indent="0">
              <a:lnSpc>
                <a:spcPct val="100000"/>
              </a:lnSpc>
              <a:spcBef>
                <a:spcPts val="0"/>
              </a:spcBef>
              <a:buFont typeface="Lucida Grande"/>
              <a:buNone/>
              <a:defRPr sz="5333"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Session Title</a:t>
            </a:r>
            <a:br>
              <a:rPr lang="en-US" dirty="0"/>
            </a:br>
            <a:r>
              <a:rPr lang="en-US" dirty="0"/>
              <a:t>Two Lines</a:t>
            </a:r>
          </a:p>
        </p:txBody>
      </p:sp>
      <p:sp>
        <p:nvSpPr>
          <p:cNvPr id="10" name="Content Placeholder 2"/>
          <p:cNvSpPr>
            <a:spLocks noGrp="1"/>
          </p:cNvSpPr>
          <p:nvPr>
            <p:ph sz="half" idx="10" hasCustomPrompt="1"/>
          </p:nvPr>
        </p:nvSpPr>
        <p:spPr>
          <a:xfrm>
            <a:off x="633789" y="3327401"/>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984656"/>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title</a:t>
            </a:r>
          </a:p>
          <a:p>
            <a:pPr lvl="0"/>
            <a:r>
              <a:rPr lang="en-US" dirty="0"/>
              <a:t>Presenter’s organization</a:t>
            </a:r>
          </a:p>
          <a:p>
            <a:pPr lvl="0"/>
            <a:r>
              <a:rPr lang="en-US" dirty="0"/>
              <a:t>Presenter’s social media handle</a:t>
            </a:r>
          </a:p>
        </p:txBody>
      </p:sp>
      <p:pic>
        <p:nvPicPr>
          <p:cNvPr id="3" name="Picture 2">
            <a:extLst>
              <a:ext uri="{FF2B5EF4-FFF2-40B4-BE49-F238E27FC236}">
                <a16:creationId xmlns:a16="http://schemas.microsoft.com/office/drawing/2014/main" id="{05553A06-1CDB-5211-9DB5-314D034B67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2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Thank You-Presenter Contact Info">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33789" y="1366600"/>
            <a:ext cx="11098592" cy="1387891"/>
          </a:xfrm>
          <a:prstGeom prst="rect">
            <a:avLst/>
          </a:prstGeom>
        </p:spPr>
        <p:txBody>
          <a:bodyPr/>
          <a:lstStyle>
            <a:lvl1pPr marL="0" indent="0">
              <a:lnSpc>
                <a:spcPct val="100000"/>
              </a:lnSpc>
              <a:spcBef>
                <a:spcPts val="0"/>
              </a:spcBef>
              <a:buFont typeface="Lucida Grande"/>
              <a:buNone/>
              <a:defRPr sz="7200" baseline="0">
                <a:solidFill>
                  <a:srgbClr val="CD0920"/>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lvl="0"/>
            <a:r>
              <a:rPr lang="en-US" dirty="0"/>
              <a:t>Thank you</a:t>
            </a:r>
          </a:p>
        </p:txBody>
      </p:sp>
      <p:sp>
        <p:nvSpPr>
          <p:cNvPr id="10" name="Content Placeholder 2"/>
          <p:cNvSpPr>
            <a:spLocks noGrp="1"/>
          </p:cNvSpPr>
          <p:nvPr>
            <p:ph sz="half" idx="10" hasCustomPrompt="1"/>
          </p:nvPr>
        </p:nvSpPr>
        <p:spPr>
          <a:xfrm>
            <a:off x="633789" y="2717800"/>
            <a:ext cx="11098592" cy="649544"/>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667" b="1"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name</a:t>
            </a:r>
          </a:p>
        </p:txBody>
      </p:sp>
      <p:sp>
        <p:nvSpPr>
          <p:cNvPr id="11" name="Content Placeholder 2"/>
          <p:cNvSpPr>
            <a:spLocks noGrp="1"/>
          </p:cNvSpPr>
          <p:nvPr>
            <p:ph sz="half" idx="11" hasCustomPrompt="1"/>
          </p:nvPr>
        </p:nvSpPr>
        <p:spPr>
          <a:xfrm>
            <a:off x="633789" y="3327400"/>
            <a:ext cx="11098592" cy="1563013"/>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 typeface="Lucida Grande"/>
              <a:buNone/>
              <a:tabLst/>
              <a:defRPr sz="2133" b="0" i="0" baseline="0">
                <a:solidFill>
                  <a:schemeClr val="tx1"/>
                </a:solidFill>
                <a:latin typeface="Arial"/>
                <a:cs typeface="Arial"/>
              </a:defRPr>
            </a:lvl1pPr>
            <a:lvl2pPr marL="609585" indent="0">
              <a:buFont typeface="Lucida Grande"/>
              <a:buNone/>
              <a:defRPr sz="3200">
                <a:latin typeface="Arial"/>
                <a:cs typeface="Arial"/>
              </a:defRPr>
            </a:lvl2pPr>
            <a:lvl3pPr marL="1219170" indent="0">
              <a:buFont typeface="Lucida Grande"/>
              <a:buNone/>
              <a:defRPr sz="2667">
                <a:latin typeface="Arial"/>
                <a:cs typeface="Arial"/>
              </a:defRPr>
            </a:lvl3pPr>
            <a:lvl4pPr marL="1828754" indent="0">
              <a:buFont typeface="Lucida Grande"/>
              <a:buNone/>
              <a:defRPr sz="2400">
                <a:latin typeface="Arial"/>
                <a:cs typeface="Arial"/>
              </a:defRPr>
            </a:lvl4pPr>
            <a:lvl5pPr marL="2438339" indent="0">
              <a:buFont typeface="Lucida Grande"/>
              <a:buNone/>
              <a:defRPr sz="2400">
                <a:latin typeface="Arial"/>
                <a:cs typeface="Arial"/>
              </a:defRPr>
            </a:lvl5pPr>
            <a:lvl6pPr>
              <a:defRPr sz="2400"/>
            </a:lvl6pPr>
            <a:lvl7pPr>
              <a:defRPr sz="2400"/>
            </a:lvl7pPr>
            <a:lvl8pPr>
              <a:defRPr sz="2400"/>
            </a:lvl8pPr>
            <a:lvl9pPr>
              <a:defRPr sz="2400"/>
            </a:lvl9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dirty="0"/>
              <a:t>Presenter’s contact 1</a:t>
            </a:r>
          </a:p>
          <a:p>
            <a:pPr lvl="0"/>
            <a:r>
              <a:rPr lang="en-US" dirty="0"/>
              <a:t>Presenter’s contact 2</a:t>
            </a:r>
          </a:p>
          <a:p>
            <a:pPr lvl="0"/>
            <a:r>
              <a:rPr lang="en-US" dirty="0"/>
              <a:t>Presenter’s contact 3</a:t>
            </a:r>
          </a:p>
        </p:txBody>
      </p:sp>
      <p:pic>
        <p:nvPicPr>
          <p:cNvPr id="3" name="Picture 2">
            <a:extLst>
              <a:ext uri="{FF2B5EF4-FFF2-40B4-BE49-F238E27FC236}">
                <a16:creationId xmlns:a16="http://schemas.microsoft.com/office/drawing/2014/main" id="{4A39A085-AF12-A654-5520-F94943D52E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3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365760" y="275167"/>
            <a:ext cx="10972800" cy="1143000"/>
          </a:xfrm>
          <a:prstGeom prst="rect">
            <a:avLst/>
          </a:prstGeom>
        </p:spPr>
        <p:txBody>
          <a:bodyPr>
            <a:normAutofit/>
          </a:bodyPr>
          <a:lstStyle>
            <a:lvl1pPr>
              <a:defRPr sz="4267" spc="-133"/>
            </a:lvl1pPr>
          </a:lstStyle>
          <a:p>
            <a:r>
              <a:rPr lang="en-US" dirty="0"/>
              <a:t>Click to edit Master title style</a:t>
            </a:r>
          </a:p>
        </p:txBody>
      </p:sp>
    </p:spTree>
    <p:extLst>
      <p:ext uri="{BB962C8B-B14F-4D97-AF65-F5344CB8AC3E}">
        <p14:creationId xmlns:p14="http://schemas.microsoft.com/office/powerpoint/2010/main" val="108725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 No Background">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609601" y="1770945"/>
            <a:ext cx="11054479" cy="3139723"/>
          </a:xfrm>
        </p:spPr>
        <p:txBody>
          <a:bodyPr/>
          <a:lstStyle>
            <a:lvl1pPr>
              <a:defRPr sz="3200">
                <a:solidFill>
                  <a:srgbClr val="000000"/>
                </a:solidFill>
              </a:defRPr>
            </a:lvl1pPr>
            <a:lvl2pPr>
              <a:defRPr sz="2667">
                <a:solidFill>
                  <a:srgbClr val="000000"/>
                </a:solidFill>
              </a:defRPr>
            </a:lvl2pPr>
            <a:lvl3pPr>
              <a:defRPr sz="2400">
                <a:solidFill>
                  <a:srgbClr val="000000"/>
                </a:solidFill>
              </a:defRPr>
            </a:lvl3pPr>
            <a:lvl4pPr>
              <a:defRPr sz="2133">
                <a:solidFill>
                  <a:srgbClr val="000000"/>
                </a:solidFill>
              </a:defRPr>
            </a:lvl4pPr>
            <a:lvl5pPr>
              <a:defRPr sz="2133">
                <a:solidFill>
                  <a:srgbClr val="00000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609600" y="76200"/>
            <a:ext cx="10972800" cy="1143000"/>
          </a:xfrm>
        </p:spPr>
        <p:txBody>
          <a:bodyPr>
            <a:normAutofit/>
          </a:bodyPr>
          <a:lstStyle>
            <a:lvl1pPr>
              <a:defRPr sz="4267" spc="-133">
                <a:solidFill>
                  <a:srgbClr val="CD0920"/>
                </a:solidFill>
              </a:defRPr>
            </a:lvl1pPr>
          </a:lstStyle>
          <a:p>
            <a:r>
              <a:rPr lang="en-US" dirty="0"/>
              <a:t>Click to edit Master title style</a:t>
            </a:r>
          </a:p>
        </p:txBody>
      </p:sp>
    </p:spTree>
    <p:extLst>
      <p:ext uri="{BB962C8B-B14F-4D97-AF65-F5344CB8AC3E}">
        <p14:creationId xmlns:p14="http://schemas.microsoft.com/office/powerpoint/2010/main" val="354413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3" name="Group 2"/>
          <p:cNvGrpSpPr/>
          <p:nvPr userDrawn="1"/>
        </p:nvGrpSpPr>
        <p:grpSpPr>
          <a:xfrm>
            <a:off x="10060393" y="5867401"/>
            <a:ext cx="1563828" cy="624057"/>
            <a:chOff x="7545294" y="4400550"/>
            <a:chExt cx="1172871" cy="468043"/>
          </a:xfrm>
        </p:grpSpPr>
        <p:sp>
          <p:nvSpPr>
            <p:cNvPr id="4" name="Rectangle 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323852F-84A0-1797-DC65-BF3EF4F17B87}"/>
              </a:ext>
            </a:extLst>
          </p:cNvPr>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7846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3029" y="5793619"/>
            <a:ext cx="1958156" cy="807699"/>
          </a:xfrm>
          <a:prstGeom prst="rect">
            <a:avLst/>
          </a:prstGeom>
        </p:spPr>
      </p:pic>
      <p:grpSp>
        <p:nvGrpSpPr>
          <p:cNvPr id="3" name="Group 2"/>
          <p:cNvGrpSpPr/>
          <p:nvPr userDrawn="1"/>
        </p:nvGrpSpPr>
        <p:grpSpPr>
          <a:xfrm>
            <a:off x="10060393" y="5867401"/>
            <a:ext cx="1563828" cy="624057"/>
            <a:chOff x="7545294" y="4400550"/>
            <a:chExt cx="1172871" cy="468043"/>
          </a:xfrm>
        </p:grpSpPr>
        <p:sp>
          <p:nvSpPr>
            <p:cNvPr id="4" name="Rectangle 3"/>
            <p:cNvSpPr/>
            <p:nvPr userDrawn="1"/>
          </p:nvSpPr>
          <p:spPr>
            <a:xfrm>
              <a:off x="7545294" y="4495232"/>
              <a:ext cx="718796" cy="2385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AFB2B4"/>
                  </a:solidFill>
                  <a:effectLst/>
                  <a:uLnTx/>
                  <a:uFillTx/>
                  <a:latin typeface="+mn-lt"/>
                  <a:ea typeface="+mn-ea"/>
                  <a:cs typeface="+mn-cs"/>
                </a:rPr>
                <a:t>#T3IC</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2013" y="4400550"/>
              <a:ext cx="466152" cy="468043"/>
            </a:xfrm>
            <a:prstGeom prst="rect">
              <a:avLst/>
            </a:prstGeom>
          </p:spPr>
        </p:pic>
      </p:gr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31869FF-60DE-5AA0-282E-2A54A5D3F607}"/>
              </a:ext>
            </a:extLst>
          </p:cNvPr>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352278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1"/>
            <a:ext cx="10972800" cy="40036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2">
            <a:extLst>
              <a:ext uri="{FF2B5EF4-FFF2-40B4-BE49-F238E27FC236}">
                <a16:creationId xmlns:a16="http://schemas.microsoft.com/office/drawing/2014/main" id="{1B09ECFF-586D-76E7-AF6D-3C23A789B3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15783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1219170" rtl="0" eaLnBrk="1" latinLnBrk="0" hangingPunct="1">
        <a:spcBef>
          <a:spcPct val="0"/>
        </a:spcBef>
        <a:buNone/>
        <a:defRPr sz="5867" kern="1200">
          <a:solidFill>
            <a:srgbClr val="CD0920"/>
          </a:solidFill>
          <a:latin typeface="+mj-lt"/>
          <a:ea typeface="+mj-ea"/>
          <a:cs typeface="Myriad Pro"/>
        </a:defRPr>
      </a:lvl1pPr>
    </p:titleStyle>
    <p:bodyStyle>
      <a:lvl1pPr marL="457189" indent="-457189" algn="l" defTabSz="1219170" rtl="0" eaLnBrk="1" latinLnBrk="0" hangingPunct="1">
        <a:spcBef>
          <a:spcPts val="800"/>
        </a:spcBef>
        <a:buFont typeface="Lucida Grande"/>
        <a:buChar char="»"/>
        <a:defRPr sz="4267" kern="1200">
          <a:solidFill>
            <a:srgbClr val="000000"/>
          </a:solidFill>
          <a:latin typeface="+mn-lt"/>
          <a:ea typeface="+mn-ea"/>
          <a:cs typeface="Myriad Pro"/>
        </a:defRPr>
      </a:lvl1pPr>
      <a:lvl2pPr marL="990575" indent="-380990" algn="l" defTabSz="1219170" rtl="0" eaLnBrk="1" latinLnBrk="0" hangingPunct="1">
        <a:spcBef>
          <a:spcPts val="800"/>
        </a:spcBef>
        <a:buFont typeface="Courier New"/>
        <a:buChar char="o"/>
        <a:defRPr sz="3733" kern="1200">
          <a:solidFill>
            <a:srgbClr val="000000"/>
          </a:solidFill>
          <a:latin typeface="+mn-lt"/>
          <a:ea typeface="+mn-ea"/>
          <a:cs typeface="Myriad Pro"/>
        </a:defRPr>
      </a:lvl2pPr>
      <a:lvl3pPr marL="1523962" indent="-304792" algn="l" defTabSz="1219170" rtl="0" eaLnBrk="1" latinLnBrk="0" hangingPunct="1">
        <a:spcBef>
          <a:spcPts val="800"/>
        </a:spcBef>
        <a:buFont typeface="Lucida Grande"/>
        <a:buChar char="‒"/>
        <a:defRPr sz="3200" kern="1200">
          <a:solidFill>
            <a:srgbClr val="000000"/>
          </a:solidFill>
          <a:latin typeface="+mn-lt"/>
          <a:ea typeface="+mn-ea"/>
          <a:cs typeface="Myriad Pro"/>
        </a:defRPr>
      </a:lvl3pPr>
      <a:lvl4pPr marL="2133547"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4pPr>
      <a:lvl5pPr marL="2743131"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5458552"/>
            <a:ext cx="12192000" cy="1399449"/>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1"/>
            <a:ext cx="10972800" cy="40036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2">
            <a:extLst>
              <a:ext uri="{FF2B5EF4-FFF2-40B4-BE49-F238E27FC236}">
                <a16:creationId xmlns:a16="http://schemas.microsoft.com/office/drawing/2014/main" id="{4E320DE8-5126-1715-EAD1-62BC13EB8DD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33789" y="5681831"/>
            <a:ext cx="1074644" cy="99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03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Lst>
  <p:txStyles>
    <p:titleStyle>
      <a:lvl1pPr algn="l" defTabSz="1219170" rtl="0" eaLnBrk="1" latinLnBrk="0" hangingPunct="1">
        <a:spcBef>
          <a:spcPct val="0"/>
        </a:spcBef>
        <a:buNone/>
        <a:defRPr sz="5867" kern="1200">
          <a:solidFill>
            <a:srgbClr val="CD0920"/>
          </a:solidFill>
          <a:latin typeface="+mj-lt"/>
          <a:ea typeface="+mj-ea"/>
          <a:cs typeface="Myriad Pro"/>
        </a:defRPr>
      </a:lvl1pPr>
    </p:titleStyle>
    <p:bodyStyle>
      <a:lvl1pPr marL="457189" indent="-457189" algn="l" defTabSz="1219170" rtl="0" eaLnBrk="1" latinLnBrk="0" hangingPunct="1">
        <a:spcBef>
          <a:spcPts val="800"/>
        </a:spcBef>
        <a:buFont typeface="Lucida Grande"/>
        <a:buChar char="»"/>
        <a:defRPr sz="4267" kern="1200">
          <a:solidFill>
            <a:srgbClr val="000000"/>
          </a:solidFill>
          <a:latin typeface="+mn-lt"/>
          <a:ea typeface="+mn-ea"/>
          <a:cs typeface="Myriad Pro"/>
        </a:defRPr>
      </a:lvl1pPr>
      <a:lvl2pPr marL="990575" indent="-380990" algn="l" defTabSz="1219170" rtl="0" eaLnBrk="1" latinLnBrk="0" hangingPunct="1">
        <a:spcBef>
          <a:spcPts val="800"/>
        </a:spcBef>
        <a:buFont typeface="Courier New"/>
        <a:buChar char="o"/>
        <a:defRPr sz="3733" kern="1200">
          <a:solidFill>
            <a:srgbClr val="000000"/>
          </a:solidFill>
          <a:latin typeface="+mn-lt"/>
          <a:ea typeface="+mn-ea"/>
          <a:cs typeface="Myriad Pro"/>
        </a:defRPr>
      </a:lvl2pPr>
      <a:lvl3pPr marL="1523962" indent="-304792" algn="l" defTabSz="1219170" rtl="0" eaLnBrk="1" latinLnBrk="0" hangingPunct="1">
        <a:spcBef>
          <a:spcPts val="800"/>
        </a:spcBef>
        <a:buFont typeface="Lucida Grande"/>
        <a:buChar char="‒"/>
        <a:defRPr sz="3200" kern="1200">
          <a:solidFill>
            <a:srgbClr val="000000"/>
          </a:solidFill>
          <a:latin typeface="+mn-lt"/>
          <a:ea typeface="+mn-ea"/>
          <a:cs typeface="Myriad Pro"/>
        </a:defRPr>
      </a:lvl3pPr>
      <a:lvl4pPr marL="2133547"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4pPr>
      <a:lvl5pPr marL="2743131" indent="-304792" algn="l" defTabSz="1219170" rtl="0" eaLnBrk="1" latinLnBrk="0" hangingPunct="1">
        <a:spcBef>
          <a:spcPts val="800"/>
        </a:spcBef>
        <a:buFont typeface="Lucida Grande"/>
        <a:buChar char="‒"/>
        <a:defRPr sz="2667" kern="1200">
          <a:solidFill>
            <a:srgbClr val="000000"/>
          </a:solidFill>
          <a:latin typeface="+mn-lt"/>
          <a:ea typeface="+mn-ea"/>
          <a:cs typeface="Myriad Pro"/>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2" y="1295399"/>
            <a:ext cx="8832426" cy="2518955"/>
          </a:xfrm>
        </p:spPr>
        <p:txBody>
          <a:bodyPr tIns="0"/>
          <a:lstStyle/>
          <a:p>
            <a:r>
              <a:rPr lang="en-US" sz="4000" dirty="0"/>
              <a:t>Simulating Dice With Python on the TI-</a:t>
            </a:r>
            <a:r>
              <a:rPr lang="en-US" sz="4000" dirty="0" err="1"/>
              <a:t>Nspire</a:t>
            </a:r>
            <a:r>
              <a:rPr lang="en-US" sz="4000" dirty="0"/>
              <a:t>™ CX II Graphing Calculator</a:t>
            </a:r>
          </a:p>
        </p:txBody>
      </p:sp>
      <p:sp>
        <p:nvSpPr>
          <p:cNvPr id="6" name="Content Placeholder 4"/>
          <p:cNvSpPr txBox="1">
            <a:spLocks/>
          </p:cNvSpPr>
          <p:nvPr/>
        </p:nvSpPr>
        <p:spPr>
          <a:xfrm>
            <a:off x="733775" y="4086578"/>
            <a:ext cx="3733722"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394630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Run the code</a:t>
            </a:r>
            <a:endParaRPr dirty="0">
              <a:solidFill>
                <a:srgbClr val="CD0920"/>
              </a:solidFill>
            </a:endParaRPr>
          </a:p>
        </p:txBody>
      </p:sp>
      <p:sp>
        <p:nvSpPr>
          <p:cNvPr id="136" name="Google Shape;136;p22"/>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CTRL-R</a:t>
            </a:r>
            <a:endParaRPr/>
          </a:p>
        </p:txBody>
      </p:sp>
      <p:sp>
        <p:nvSpPr>
          <p:cNvPr id="137" name="Google Shape;137;p22"/>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38" name="Google Shape;138;p22"/>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Randomness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39832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Generate a Random Number</a:t>
            </a:r>
            <a:endParaRPr dirty="0"/>
          </a:p>
        </p:txBody>
      </p:sp>
      <p:sp>
        <p:nvSpPr>
          <p:cNvPr id="149" name="Google Shape;149;p24"/>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dirty="0"/>
              <a:t>Menu -&gt; 6 Random                     -&gt; 4 </a:t>
            </a:r>
            <a:r>
              <a:rPr lang="en" dirty="0" err="1"/>
              <a:t>randint</a:t>
            </a:r>
            <a:r>
              <a:rPr lang="en" dirty="0"/>
              <a:t>(</a:t>
            </a:r>
            <a:r>
              <a:rPr lang="en" dirty="0" err="1"/>
              <a:t>min,max</a:t>
            </a:r>
            <a:r>
              <a:rPr lang="en" dirty="0"/>
              <a:t>)</a:t>
            </a:r>
            <a:endParaRPr dirty="0"/>
          </a:p>
        </p:txBody>
      </p:sp>
      <p:pic>
        <p:nvPicPr>
          <p:cNvPr id="150" name="Google Shape;150;p24"/>
          <p:cNvPicPr preferRelativeResize="0"/>
          <p:nvPr/>
        </p:nvPicPr>
        <p:blipFill>
          <a:blip r:embed="rId3">
            <a:alphaModFix/>
          </a:blip>
          <a:stretch>
            <a:fillRect/>
          </a:stretch>
        </p:blipFill>
        <p:spPr>
          <a:xfrm>
            <a:off x="6353401" y="2359718"/>
            <a:ext cx="5574932" cy="21385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Generate a Random Number</a:t>
            </a:r>
            <a:endParaRPr/>
          </a:p>
        </p:txBody>
      </p:sp>
      <p:sp>
        <p:nvSpPr>
          <p:cNvPr id="156" name="Google Shape;156;p2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Assign your random number between 1 and 100 to a variable and print that number</a:t>
            </a:r>
            <a:endParaRPr/>
          </a:p>
        </p:txBody>
      </p:sp>
      <p:pic>
        <p:nvPicPr>
          <p:cNvPr id="157" name="Google Shape;157;p25"/>
          <p:cNvPicPr preferRelativeResize="0"/>
          <p:nvPr/>
        </p:nvPicPr>
        <p:blipFill>
          <a:blip r:embed="rId3">
            <a:alphaModFix/>
          </a:blip>
          <a:stretch>
            <a:fillRect/>
          </a:stretch>
        </p:blipFill>
        <p:spPr>
          <a:xfrm>
            <a:off x="6522168" y="1241432"/>
            <a:ext cx="5393601" cy="43751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Run the code</a:t>
            </a:r>
            <a:endParaRPr dirty="0"/>
          </a:p>
        </p:txBody>
      </p:sp>
      <p:sp>
        <p:nvSpPr>
          <p:cNvPr id="163" name="Google Shape;163;p26"/>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164" name="Google Shape;164;p2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65" name="Google Shape;165;p26"/>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Random Seed</a:t>
            </a:r>
            <a:endParaRPr/>
          </a:p>
        </p:txBody>
      </p:sp>
      <p:sp>
        <p:nvSpPr>
          <p:cNvPr id="171" name="Google Shape;171;p27"/>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Menu -&gt; 6 Random -&gt; 7 seed()</a:t>
            </a:r>
            <a:endParaRPr/>
          </a:p>
        </p:txBody>
      </p:sp>
      <p:pic>
        <p:nvPicPr>
          <p:cNvPr id="172" name="Google Shape;172;p27"/>
          <p:cNvPicPr preferRelativeResize="0"/>
          <p:nvPr/>
        </p:nvPicPr>
        <p:blipFill>
          <a:blip r:embed="rId3">
            <a:alphaModFix/>
          </a:blip>
          <a:stretch>
            <a:fillRect/>
          </a:stretch>
        </p:blipFill>
        <p:spPr>
          <a:xfrm>
            <a:off x="6353400" y="1309767"/>
            <a:ext cx="5635400" cy="42384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Random Seed</a:t>
            </a:r>
            <a:endParaRPr/>
          </a:p>
        </p:txBody>
      </p:sp>
      <p:sp>
        <p:nvSpPr>
          <p:cNvPr id="178" name="Google Shape;178;p28"/>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Use any random integer to seed your program</a:t>
            </a:r>
            <a:endParaRPr/>
          </a:p>
        </p:txBody>
      </p:sp>
      <p:pic>
        <p:nvPicPr>
          <p:cNvPr id="179" name="Google Shape;179;p28"/>
          <p:cNvPicPr preferRelativeResize="0"/>
          <p:nvPr/>
        </p:nvPicPr>
        <p:blipFill>
          <a:blip r:embed="rId3">
            <a:alphaModFix/>
          </a:blip>
          <a:stretch>
            <a:fillRect/>
          </a:stretch>
        </p:blipFill>
        <p:spPr>
          <a:xfrm>
            <a:off x="6577265" y="1816100"/>
            <a:ext cx="5285968" cy="322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185" name="Google Shape;185;p29"/>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186" name="Google Shape;186;p29"/>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87" name="Google Shape;187;p2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54000" y="942033"/>
            <a:ext cx="5393600" cy="1976400"/>
          </a:xfrm>
          <a:prstGeom prst="rect">
            <a:avLst/>
          </a:prstGeom>
        </p:spPr>
        <p:txBody>
          <a:bodyPr spcFirstLastPara="1" vert="horz" wrap="square" lIns="121900" tIns="121900" rIns="121900" bIns="121900" rtlCol="0" anchor="b" anchorCtr="0">
            <a:noAutofit/>
          </a:bodyPr>
          <a:lstStyle/>
          <a:p>
            <a:r>
              <a:rPr lang="en" dirty="0"/>
              <a:t>Quirks of Randomization</a:t>
            </a:r>
            <a:endParaRPr dirty="0"/>
          </a:p>
        </p:txBody>
      </p:sp>
      <p:sp>
        <p:nvSpPr>
          <p:cNvPr id="193" name="Google Shape;193;p30"/>
          <p:cNvSpPr txBox="1">
            <a:spLocks noGrp="1"/>
          </p:cNvSpPr>
          <p:nvPr>
            <p:ph type="subTitle" idx="1"/>
          </p:nvPr>
        </p:nvSpPr>
        <p:spPr>
          <a:xfrm>
            <a:off x="354000" y="3280633"/>
            <a:ext cx="5393600" cy="1646800"/>
          </a:xfrm>
          <a:prstGeom prst="rect">
            <a:avLst/>
          </a:prstGeom>
        </p:spPr>
        <p:txBody>
          <a:bodyPr spcFirstLastPara="1" vert="horz" wrap="square" lIns="121900" tIns="121900" rIns="121900" bIns="121900" rtlCol="0" anchor="t" anchorCtr="0">
            <a:noAutofit/>
          </a:bodyPr>
          <a:lstStyle/>
          <a:p>
            <a:pPr marL="0" indent="0"/>
            <a:r>
              <a:rPr lang="en" dirty="0"/>
              <a:t>Repeated running of the code will yield the same results.  You may need to randomize even your seed.</a:t>
            </a:r>
            <a:endParaRPr dirty="0"/>
          </a:p>
        </p:txBody>
      </p:sp>
      <p:sp>
        <p:nvSpPr>
          <p:cNvPr id="194" name="Google Shape;194;p3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195" name="Google Shape;195;p30"/>
          <p:cNvPicPr preferRelativeResize="0"/>
          <p:nvPr/>
        </p:nvPicPr>
        <p:blipFill>
          <a:blip r:embed="rId3">
            <a:alphaModFix/>
          </a:blip>
          <a:stretch>
            <a:fillRect/>
          </a:stretch>
        </p:blipFill>
        <p:spPr>
          <a:xfrm>
            <a:off x="6184900" y="1930233"/>
            <a:ext cx="5918200" cy="299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dirty="0"/>
              <a:t>Run the code</a:t>
            </a:r>
            <a:endParaRPr dirty="0"/>
          </a:p>
        </p:txBody>
      </p:sp>
      <p:sp>
        <p:nvSpPr>
          <p:cNvPr id="201" name="Google Shape;201;p31"/>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202" name="Google Shape;202;p3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03" name="Google Shape;203;p31"/>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Input / Output</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127469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For Loops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15090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14" name="Google Shape;214;p33"/>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Menu -&gt; 4 Built-ins -&gt; 2 Control -&gt; 4 for index in range(size)</a:t>
            </a:r>
            <a:endParaRPr/>
          </a:p>
        </p:txBody>
      </p:sp>
      <p:sp>
        <p:nvSpPr>
          <p:cNvPr id="215" name="Google Shape;215;p33"/>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16" name="Google Shape;216;p33"/>
          <p:cNvPicPr preferRelativeResize="0"/>
          <p:nvPr/>
        </p:nvPicPr>
        <p:blipFill>
          <a:blip r:embed="rId3">
            <a:alphaModFix/>
          </a:blip>
          <a:stretch>
            <a:fillRect/>
          </a:stretch>
        </p:blipFill>
        <p:spPr>
          <a:xfrm>
            <a:off x="6321499" y="1325467"/>
            <a:ext cx="5645003" cy="42070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22" name="Google Shape;222;p34"/>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Print the first 10 values</a:t>
            </a:r>
            <a:endParaRPr/>
          </a:p>
        </p:txBody>
      </p:sp>
      <p:sp>
        <p:nvSpPr>
          <p:cNvPr id="223" name="Google Shape;223;p34"/>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24" name="Google Shape;224;p34"/>
          <p:cNvPicPr preferRelativeResize="0"/>
          <p:nvPr/>
        </p:nvPicPr>
        <p:blipFill>
          <a:blip r:embed="rId3">
            <a:alphaModFix/>
          </a:blip>
          <a:stretch>
            <a:fillRect/>
          </a:stretch>
        </p:blipFill>
        <p:spPr>
          <a:xfrm>
            <a:off x="6447209" y="2125551"/>
            <a:ext cx="5393600" cy="26065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230" name="Google Shape;230;p3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231" name="Google Shape;231;p35"/>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32" name="Google Shape;232;p35"/>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54000" y="965433"/>
            <a:ext cx="5393600" cy="1976400"/>
          </a:xfrm>
          <a:prstGeom prst="rect">
            <a:avLst/>
          </a:prstGeom>
        </p:spPr>
        <p:txBody>
          <a:bodyPr spcFirstLastPara="1" vert="horz" wrap="square" lIns="121900" tIns="121900" rIns="121900" bIns="121900" rtlCol="0" anchor="b" anchorCtr="0">
            <a:noAutofit/>
          </a:bodyPr>
          <a:lstStyle/>
          <a:p>
            <a:r>
              <a:rPr lang="en" dirty="0"/>
              <a:t>Control Structures (Loops)</a:t>
            </a:r>
            <a:endParaRPr dirty="0"/>
          </a:p>
        </p:txBody>
      </p:sp>
      <p:sp>
        <p:nvSpPr>
          <p:cNvPr id="238" name="Google Shape;238;p36"/>
          <p:cNvSpPr txBox="1">
            <a:spLocks noGrp="1"/>
          </p:cNvSpPr>
          <p:nvPr>
            <p:ph type="subTitle" idx="1"/>
          </p:nvPr>
        </p:nvSpPr>
        <p:spPr>
          <a:xfrm>
            <a:off x="354000" y="3092768"/>
            <a:ext cx="5393600" cy="1646800"/>
          </a:xfrm>
          <a:prstGeom prst="rect">
            <a:avLst/>
          </a:prstGeom>
        </p:spPr>
        <p:txBody>
          <a:bodyPr spcFirstLastPara="1" vert="horz" wrap="square" lIns="121900" tIns="121900" rIns="121900" bIns="121900" rtlCol="0" anchor="t" anchorCtr="0">
            <a:noAutofit/>
          </a:bodyPr>
          <a:lstStyle/>
          <a:p>
            <a:pPr marL="0" indent="0"/>
            <a:r>
              <a:rPr lang="en" dirty="0"/>
              <a:t>Modify your code to print 1 through 10</a:t>
            </a:r>
            <a:endParaRPr dirty="0"/>
          </a:p>
          <a:p>
            <a:pPr marL="0" indent="0"/>
            <a:endParaRPr dirty="0"/>
          </a:p>
          <a:p>
            <a:pPr marL="0" indent="0"/>
            <a:r>
              <a:rPr lang="en" dirty="0"/>
              <a:t>Modify your code again to print 10 through 1</a:t>
            </a:r>
            <a:endParaRPr dirty="0"/>
          </a:p>
        </p:txBody>
      </p:sp>
      <p:sp>
        <p:nvSpPr>
          <p:cNvPr id="239" name="Google Shape;239;p3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40" name="Google Shape;240;p36"/>
          <p:cNvPicPr preferRelativeResize="0"/>
          <p:nvPr/>
        </p:nvPicPr>
        <p:blipFill>
          <a:blip r:embed="rId3">
            <a:alphaModFix/>
          </a:blip>
          <a:stretch>
            <a:fillRect/>
          </a:stretch>
        </p:blipFill>
        <p:spPr>
          <a:xfrm>
            <a:off x="6548700" y="2093019"/>
            <a:ext cx="5190600" cy="26719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354000" y="965433"/>
            <a:ext cx="5393600" cy="1976400"/>
          </a:xfrm>
          <a:prstGeom prst="rect">
            <a:avLst/>
          </a:prstGeom>
        </p:spPr>
        <p:txBody>
          <a:bodyPr spcFirstLastPara="1" vert="horz" wrap="square" lIns="121900" tIns="121900" rIns="121900" bIns="121900" rtlCol="0" anchor="b" anchorCtr="0">
            <a:noAutofit/>
          </a:bodyPr>
          <a:lstStyle/>
          <a:p>
            <a:r>
              <a:rPr lang="en" dirty="0"/>
              <a:t>Control Structures (Loops)</a:t>
            </a:r>
            <a:endParaRPr dirty="0"/>
          </a:p>
        </p:txBody>
      </p:sp>
      <p:sp>
        <p:nvSpPr>
          <p:cNvPr id="246" name="Google Shape;246;p37"/>
          <p:cNvSpPr txBox="1">
            <a:spLocks noGrp="1"/>
          </p:cNvSpPr>
          <p:nvPr>
            <p:ph type="subTitle" idx="1"/>
          </p:nvPr>
        </p:nvSpPr>
        <p:spPr>
          <a:xfrm>
            <a:off x="331315" y="2767615"/>
            <a:ext cx="5393600" cy="1646800"/>
          </a:xfrm>
          <a:prstGeom prst="rect">
            <a:avLst/>
          </a:prstGeom>
        </p:spPr>
        <p:txBody>
          <a:bodyPr spcFirstLastPara="1" vert="horz" wrap="square" lIns="121900" tIns="121900" rIns="121900" bIns="121900" rtlCol="0" anchor="t" anchorCtr="0">
            <a:noAutofit/>
          </a:bodyPr>
          <a:lstStyle/>
          <a:p>
            <a:pPr marL="0" indent="0"/>
            <a:r>
              <a:rPr lang="en" dirty="0"/>
              <a:t>Modify your code to print 10 random numbers</a:t>
            </a:r>
            <a:endParaRPr dirty="0"/>
          </a:p>
          <a:p>
            <a:pPr marL="0" indent="0"/>
            <a:endParaRPr dirty="0"/>
          </a:p>
          <a:p>
            <a:pPr marL="0" indent="0"/>
            <a:r>
              <a:rPr lang="en" dirty="0"/>
              <a:t>Modify your code again to ask the user how many random numbers they want</a:t>
            </a:r>
            <a:endParaRPr dirty="0"/>
          </a:p>
        </p:txBody>
      </p:sp>
      <p:sp>
        <p:nvSpPr>
          <p:cNvPr id="247" name="Google Shape;247;p37"/>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48" name="Google Shape;248;p37"/>
          <p:cNvPicPr preferRelativeResize="0"/>
          <p:nvPr/>
        </p:nvPicPr>
        <p:blipFill>
          <a:blip r:embed="rId3">
            <a:alphaModFix/>
          </a:blip>
          <a:stretch>
            <a:fillRect/>
          </a:stretch>
        </p:blipFill>
        <p:spPr>
          <a:xfrm>
            <a:off x="6563318" y="2100551"/>
            <a:ext cx="5161367" cy="2656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Control Structures (Loops)</a:t>
            </a:r>
            <a:endParaRPr/>
          </a:p>
        </p:txBody>
      </p:sp>
      <p:sp>
        <p:nvSpPr>
          <p:cNvPr id="254" name="Google Shape;254;p38"/>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Possible Solution</a:t>
            </a:r>
            <a:endParaRPr/>
          </a:p>
        </p:txBody>
      </p:sp>
      <p:sp>
        <p:nvSpPr>
          <p:cNvPr id="255" name="Google Shape;255;p38"/>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56" name="Google Shape;256;p38"/>
          <p:cNvPicPr preferRelativeResize="0"/>
          <p:nvPr/>
        </p:nvPicPr>
        <p:blipFill>
          <a:blip r:embed="rId3">
            <a:alphaModFix/>
          </a:blip>
          <a:stretch>
            <a:fillRect/>
          </a:stretch>
        </p:blipFill>
        <p:spPr>
          <a:xfrm>
            <a:off x="6274972" y="1074751"/>
            <a:ext cx="5738067" cy="47081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Die Rolls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320379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354000" y="544867"/>
            <a:ext cx="5393600" cy="1976400"/>
          </a:xfrm>
          <a:prstGeom prst="rect">
            <a:avLst/>
          </a:prstGeom>
        </p:spPr>
        <p:txBody>
          <a:bodyPr spcFirstLastPara="1" vert="horz" wrap="square" lIns="121900" tIns="121900" rIns="121900" bIns="121900" rtlCol="0" anchor="b" anchorCtr="0">
            <a:noAutofit/>
          </a:bodyPr>
          <a:lstStyle/>
          <a:p>
            <a:r>
              <a:rPr lang="en" dirty="0"/>
              <a:t>Roll Two Die</a:t>
            </a:r>
            <a:endParaRPr dirty="0"/>
          </a:p>
        </p:txBody>
      </p:sp>
      <p:sp>
        <p:nvSpPr>
          <p:cNvPr id="267" name="Google Shape;267;p40"/>
          <p:cNvSpPr txBox="1">
            <a:spLocks noGrp="1"/>
          </p:cNvSpPr>
          <p:nvPr>
            <p:ph type="subTitle" idx="1"/>
          </p:nvPr>
        </p:nvSpPr>
        <p:spPr>
          <a:xfrm>
            <a:off x="354000" y="2689934"/>
            <a:ext cx="5393600" cy="1646800"/>
          </a:xfrm>
          <a:prstGeom prst="rect">
            <a:avLst/>
          </a:prstGeom>
        </p:spPr>
        <p:txBody>
          <a:bodyPr spcFirstLastPara="1" vert="horz" wrap="square" lIns="121900" tIns="121900" rIns="121900" bIns="121900" rtlCol="0" anchor="t" anchorCtr="0">
            <a:noAutofit/>
          </a:bodyPr>
          <a:lstStyle/>
          <a:p>
            <a:pPr marL="0" indent="0"/>
            <a:r>
              <a:rPr lang="en" dirty="0"/>
              <a:t>Menu -&gt; 6 Random                     -&gt; 4 </a:t>
            </a:r>
            <a:r>
              <a:rPr lang="en" dirty="0" err="1"/>
              <a:t>randint</a:t>
            </a:r>
            <a:r>
              <a:rPr lang="en" dirty="0"/>
              <a:t>(</a:t>
            </a:r>
            <a:r>
              <a:rPr lang="en" dirty="0" err="1"/>
              <a:t>min,max</a:t>
            </a:r>
            <a:r>
              <a:rPr lang="en" dirty="0"/>
              <a:t>)</a:t>
            </a:r>
            <a:endParaRPr dirty="0"/>
          </a:p>
          <a:p>
            <a:pPr marL="0" indent="0"/>
            <a:endParaRPr dirty="0"/>
          </a:p>
          <a:p>
            <a:pPr marL="0" indent="0"/>
            <a:r>
              <a:rPr lang="en" dirty="0"/>
              <a:t>Store results in variables die1, die2 and the sum in </a:t>
            </a:r>
            <a:r>
              <a:rPr lang="en" dirty="0" err="1"/>
              <a:t>diesum</a:t>
            </a:r>
            <a:endParaRPr dirty="0"/>
          </a:p>
        </p:txBody>
      </p:sp>
      <p:sp>
        <p:nvSpPr>
          <p:cNvPr id="268" name="Google Shape;268;p4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69" name="Google Shape;269;p40"/>
          <p:cNvPicPr preferRelativeResize="0"/>
          <p:nvPr/>
        </p:nvPicPr>
        <p:blipFill>
          <a:blip r:embed="rId3">
            <a:alphaModFix/>
          </a:blip>
          <a:stretch>
            <a:fillRect/>
          </a:stretch>
        </p:blipFill>
        <p:spPr>
          <a:xfrm>
            <a:off x="6665132" y="3855801"/>
            <a:ext cx="5281867" cy="2666233"/>
          </a:xfrm>
          <a:prstGeom prst="rect">
            <a:avLst/>
          </a:prstGeom>
          <a:noFill/>
          <a:ln>
            <a:noFill/>
          </a:ln>
        </p:spPr>
      </p:pic>
      <p:pic>
        <p:nvPicPr>
          <p:cNvPr id="270" name="Google Shape;270;p40"/>
          <p:cNvPicPr preferRelativeResize="0"/>
          <p:nvPr/>
        </p:nvPicPr>
        <p:blipFill>
          <a:blip r:embed="rId4">
            <a:alphaModFix/>
          </a:blip>
          <a:stretch>
            <a:fillRect/>
          </a:stretch>
        </p:blipFill>
        <p:spPr>
          <a:xfrm>
            <a:off x="6342067" y="544867"/>
            <a:ext cx="5603867" cy="14613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354000" y="485567"/>
            <a:ext cx="5393600" cy="1976400"/>
          </a:xfrm>
          <a:prstGeom prst="rect">
            <a:avLst/>
          </a:prstGeom>
        </p:spPr>
        <p:txBody>
          <a:bodyPr spcFirstLastPara="1" vert="horz" wrap="square" lIns="121900" tIns="121900" rIns="121900" bIns="121900" rtlCol="0" anchor="b" anchorCtr="0">
            <a:noAutofit/>
          </a:bodyPr>
          <a:lstStyle/>
          <a:p>
            <a:r>
              <a:rPr lang="en" dirty="0"/>
              <a:t>Repeated Rolls of a Die</a:t>
            </a:r>
            <a:endParaRPr dirty="0"/>
          </a:p>
        </p:txBody>
      </p:sp>
      <p:sp>
        <p:nvSpPr>
          <p:cNvPr id="276" name="Google Shape;276;p41"/>
          <p:cNvSpPr txBox="1">
            <a:spLocks noGrp="1"/>
          </p:cNvSpPr>
          <p:nvPr>
            <p:ph type="subTitle" idx="1"/>
          </p:nvPr>
        </p:nvSpPr>
        <p:spPr>
          <a:xfrm>
            <a:off x="354000" y="2461967"/>
            <a:ext cx="5393600" cy="1646800"/>
          </a:xfrm>
          <a:prstGeom prst="rect">
            <a:avLst/>
          </a:prstGeom>
        </p:spPr>
        <p:txBody>
          <a:bodyPr spcFirstLastPara="1" vert="horz" wrap="square" lIns="121900" tIns="121900" rIns="121900" bIns="121900" rtlCol="0" anchor="t" anchorCtr="0">
            <a:noAutofit/>
          </a:bodyPr>
          <a:lstStyle/>
          <a:p>
            <a:pPr marL="0" indent="0"/>
            <a:r>
              <a:rPr lang="en" dirty="0"/>
              <a:t>Use what you learned about For Loops to roll the die 10 times</a:t>
            </a:r>
            <a:endParaRPr dirty="0"/>
          </a:p>
          <a:p>
            <a:pPr marL="0" indent="0"/>
            <a:endParaRPr dirty="0"/>
          </a:p>
          <a:p>
            <a:pPr marL="0" indent="0"/>
            <a:r>
              <a:rPr lang="en" dirty="0"/>
              <a:t>Use what you learned about User Input to roll the die x times</a:t>
            </a:r>
            <a:endParaRPr dirty="0"/>
          </a:p>
        </p:txBody>
      </p:sp>
      <p:sp>
        <p:nvSpPr>
          <p:cNvPr id="277" name="Google Shape;277;p4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78" name="Google Shape;278;p41"/>
          <p:cNvPicPr preferRelativeResize="0"/>
          <p:nvPr/>
        </p:nvPicPr>
        <p:blipFill>
          <a:blip r:embed="rId3">
            <a:alphaModFix/>
          </a:blip>
          <a:stretch>
            <a:fillRect/>
          </a:stretch>
        </p:blipFill>
        <p:spPr>
          <a:xfrm>
            <a:off x="6240385" y="1667518"/>
            <a:ext cx="5807233" cy="35229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Creating Our Python Program</a:t>
            </a:r>
            <a:endParaRPr dirty="0">
              <a:solidFill>
                <a:srgbClr val="CD0920"/>
              </a:solidFill>
            </a:endParaRPr>
          </a:p>
        </p:txBody>
      </p:sp>
      <p:sp>
        <p:nvSpPr>
          <p:cNvPr id="80" name="Google Shape;80;p15"/>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Home-&gt; A Add Python -&gt; 1 New</a:t>
            </a:r>
            <a:endParaRPr/>
          </a:p>
        </p:txBody>
      </p:sp>
      <p:sp>
        <p:nvSpPr>
          <p:cNvPr id="81" name="Google Shape;81;p15"/>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82" name="Google Shape;82;p15"/>
          <p:cNvPicPr preferRelativeResize="0"/>
          <p:nvPr/>
        </p:nvPicPr>
        <p:blipFill>
          <a:blip r:embed="rId3">
            <a:alphaModFix/>
          </a:blip>
          <a:stretch>
            <a:fillRect/>
          </a:stretch>
        </p:blipFill>
        <p:spPr>
          <a:xfrm>
            <a:off x="6096001" y="1027548"/>
            <a:ext cx="6096001" cy="480258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354000" y="217214"/>
            <a:ext cx="5393600" cy="1976400"/>
          </a:xfrm>
          <a:prstGeom prst="rect">
            <a:avLst/>
          </a:prstGeom>
        </p:spPr>
        <p:txBody>
          <a:bodyPr spcFirstLastPara="1" vert="horz" wrap="square" lIns="121900" tIns="121900" rIns="121900" bIns="121900" rtlCol="0" anchor="b" anchorCtr="0">
            <a:noAutofit/>
          </a:bodyPr>
          <a:lstStyle/>
          <a:p>
            <a:r>
              <a:rPr lang="en" dirty="0"/>
              <a:t>Type Casting</a:t>
            </a:r>
            <a:endParaRPr dirty="0"/>
          </a:p>
        </p:txBody>
      </p:sp>
      <p:sp>
        <p:nvSpPr>
          <p:cNvPr id="284" name="Google Shape;284;p42"/>
          <p:cNvSpPr txBox="1">
            <a:spLocks noGrp="1"/>
          </p:cNvSpPr>
          <p:nvPr>
            <p:ph type="subTitle" idx="1"/>
          </p:nvPr>
        </p:nvSpPr>
        <p:spPr>
          <a:xfrm>
            <a:off x="351208" y="2605433"/>
            <a:ext cx="5393600" cy="1646800"/>
          </a:xfrm>
          <a:prstGeom prst="rect">
            <a:avLst/>
          </a:prstGeom>
        </p:spPr>
        <p:txBody>
          <a:bodyPr spcFirstLastPara="1" vert="horz" wrap="square" lIns="121900" tIns="121900" rIns="121900" bIns="121900" rtlCol="0" anchor="t" anchorCtr="0">
            <a:noAutofit/>
          </a:bodyPr>
          <a:lstStyle/>
          <a:p>
            <a:pPr marL="0" indent="0"/>
            <a:r>
              <a:rPr lang="en" dirty="0"/>
              <a:t>Basically...make user input a number</a:t>
            </a:r>
            <a:endParaRPr dirty="0"/>
          </a:p>
          <a:p>
            <a:pPr marL="0" indent="0"/>
            <a:endParaRPr dirty="0"/>
          </a:p>
          <a:p>
            <a:pPr marL="0" indent="0"/>
            <a:r>
              <a:rPr lang="en" dirty="0"/>
              <a:t>Menu -&gt; 4 Built-ins -&gt; 5 Type     -&gt; int()</a:t>
            </a:r>
            <a:endParaRPr dirty="0"/>
          </a:p>
        </p:txBody>
      </p:sp>
      <p:sp>
        <p:nvSpPr>
          <p:cNvPr id="285" name="Google Shape;285;p42"/>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86" name="Google Shape;286;p42"/>
          <p:cNvPicPr preferRelativeResize="0"/>
          <p:nvPr/>
        </p:nvPicPr>
        <p:blipFill>
          <a:blip r:embed="rId3">
            <a:alphaModFix/>
          </a:blip>
          <a:stretch>
            <a:fillRect/>
          </a:stretch>
        </p:blipFill>
        <p:spPr>
          <a:xfrm>
            <a:off x="6447192" y="1613621"/>
            <a:ext cx="5393600" cy="36307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54000" y="-113791"/>
            <a:ext cx="5393600" cy="1646800"/>
          </a:xfrm>
          <a:prstGeom prst="rect">
            <a:avLst/>
          </a:prstGeom>
        </p:spPr>
        <p:txBody>
          <a:bodyPr spcFirstLastPara="1" vert="horz" wrap="square" lIns="121900" tIns="121900" rIns="121900" bIns="121900" rtlCol="0" anchor="b" anchorCtr="0">
            <a:noAutofit/>
          </a:bodyPr>
          <a:lstStyle/>
          <a:p>
            <a:r>
              <a:rPr lang="en" dirty="0"/>
              <a:t>Type Casting</a:t>
            </a:r>
            <a:endParaRPr dirty="0"/>
          </a:p>
        </p:txBody>
      </p:sp>
      <p:sp>
        <p:nvSpPr>
          <p:cNvPr id="292" name="Google Shape;292;p43"/>
          <p:cNvSpPr txBox="1">
            <a:spLocks noGrp="1"/>
          </p:cNvSpPr>
          <p:nvPr>
            <p:ph type="subTitle" idx="1"/>
          </p:nvPr>
        </p:nvSpPr>
        <p:spPr>
          <a:xfrm>
            <a:off x="354000" y="1467833"/>
            <a:ext cx="5393600" cy="1646800"/>
          </a:xfrm>
          <a:prstGeom prst="rect">
            <a:avLst/>
          </a:prstGeom>
        </p:spPr>
        <p:txBody>
          <a:bodyPr spcFirstLastPara="1" vert="horz" wrap="square" lIns="121900" tIns="121900" rIns="121900" bIns="121900" rtlCol="0" anchor="t" anchorCtr="0">
            <a:noAutofit/>
          </a:bodyPr>
          <a:lstStyle/>
          <a:p>
            <a:pPr marL="0" indent="0"/>
            <a:r>
              <a:rPr lang="en" dirty="0"/>
              <a:t>Basically...make user input a number</a:t>
            </a:r>
            <a:endParaRPr dirty="0"/>
          </a:p>
          <a:p>
            <a:pPr marL="0" indent="0"/>
            <a:endParaRPr dirty="0"/>
          </a:p>
        </p:txBody>
      </p:sp>
      <p:sp>
        <p:nvSpPr>
          <p:cNvPr id="293" name="Google Shape;293;p43"/>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294" name="Google Shape;294;p43"/>
          <p:cNvPicPr preferRelativeResize="0"/>
          <p:nvPr/>
        </p:nvPicPr>
        <p:blipFill>
          <a:blip r:embed="rId3">
            <a:alphaModFix/>
          </a:blip>
          <a:stretch>
            <a:fillRect/>
          </a:stretch>
        </p:blipFill>
        <p:spPr>
          <a:xfrm>
            <a:off x="197466" y="2811957"/>
            <a:ext cx="5706667" cy="396467"/>
          </a:xfrm>
          <a:prstGeom prst="rect">
            <a:avLst/>
          </a:prstGeom>
          <a:noFill/>
          <a:ln>
            <a:noFill/>
          </a:ln>
        </p:spPr>
      </p:pic>
      <p:pic>
        <p:nvPicPr>
          <p:cNvPr id="295" name="Google Shape;295;p43"/>
          <p:cNvPicPr preferRelativeResize="0"/>
          <p:nvPr/>
        </p:nvPicPr>
        <p:blipFill>
          <a:blip r:embed="rId4">
            <a:alphaModFix/>
          </a:blip>
          <a:stretch>
            <a:fillRect/>
          </a:stretch>
        </p:blipFill>
        <p:spPr>
          <a:xfrm>
            <a:off x="226516" y="3649577"/>
            <a:ext cx="5648565" cy="876752"/>
          </a:xfrm>
          <a:prstGeom prst="rect">
            <a:avLst/>
          </a:prstGeom>
          <a:noFill/>
          <a:ln>
            <a:noFill/>
          </a:ln>
        </p:spPr>
      </p:pic>
      <p:pic>
        <p:nvPicPr>
          <p:cNvPr id="296" name="Google Shape;296;p43"/>
          <p:cNvPicPr preferRelativeResize="0"/>
          <p:nvPr/>
        </p:nvPicPr>
        <p:blipFill>
          <a:blip r:embed="rId5">
            <a:alphaModFix/>
          </a:blip>
          <a:stretch>
            <a:fillRect/>
          </a:stretch>
        </p:blipFill>
        <p:spPr>
          <a:xfrm>
            <a:off x="649824" y="4696257"/>
            <a:ext cx="4801947" cy="559367"/>
          </a:xfrm>
          <a:prstGeom prst="rect">
            <a:avLst/>
          </a:prstGeom>
          <a:noFill/>
          <a:ln>
            <a:noFill/>
          </a:ln>
        </p:spPr>
      </p:pic>
      <p:pic>
        <p:nvPicPr>
          <p:cNvPr id="297" name="Google Shape;297;p43"/>
          <p:cNvPicPr preferRelativeResize="0"/>
          <p:nvPr/>
        </p:nvPicPr>
        <p:blipFill>
          <a:blip r:embed="rId6">
            <a:alphaModFix/>
          </a:blip>
          <a:stretch>
            <a:fillRect/>
          </a:stretch>
        </p:blipFill>
        <p:spPr>
          <a:xfrm>
            <a:off x="6203147" y="1624518"/>
            <a:ext cx="5881701" cy="36089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Store Lists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732113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54000" y="369615"/>
            <a:ext cx="5393600" cy="1976400"/>
          </a:xfrm>
          <a:prstGeom prst="rect">
            <a:avLst/>
          </a:prstGeom>
        </p:spPr>
        <p:txBody>
          <a:bodyPr spcFirstLastPara="1" vert="horz" wrap="square" lIns="121900" tIns="121900" rIns="121900" bIns="121900" rtlCol="0" anchor="b" anchorCtr="0">
            <a:noAutofit/>
          </a:bodyPr>
          <a:lstStyle/>
          <a:p>
            <a:r>
              <a:rPr lang="en" dirty="0"/>
              <a:t>Collect the Data</a:t>
            </a:r>
            <a:endParaRPr dirty="0"/>
          </a:p>
        </p:txBody>
      </p:sp>
      <p:sp>
        <p:nvSpPr>
          <p:cNvPr id="308" name="Google Shape;308;p45"/>
          <p:cNvSpPr txBox="1">
            <a:spLocks noGrp="1"/>
          </p:cNvSpPr>
          <p:nvPr>
            <p:ph type="subTitle" idx="1"/>
          </p:nvPr>
        </p:nvSpPr>
        <p:spPr>
          <a:xfrm>
            <a:off x="354000" y="2605433"/>
            <a:ext cx="5393600" cy="1646800"/>
          </a:xfrm>
          <a:prstGeom prst="rect">
            <a:avLst/>
          </a:prstGeom>
        </p:spPr>
        <p:txBody>
          <a:bodyPr spcFirstLastPara="1" vert="horz" wrap="square" lIns="121900" tIns="121900" rIns="121900" bIns="121900" rtlCol="0" anchor="t" anchorCtr="0">
            <a:noAutofit/>
          </a:bodyPr>
          <a:lstStyle/>
          <a:p>
            <a:pPr marL="0" indent="0"/>
            <a:r>
              <a:rPr lang="en" dirty="0"/>
              <a:t>Start with an Empty List/Array</a:t>
            </a:r>
            <a:endParaRPr dirty="0"/>
          </a:p>
          <a:p>
            <a:pPr marL="0" indent="0"/>
            <a:endParaRPr dirty="0"/>
          </a:p>
          <a:p>
            <a:pPr marL="0" indent="0"/>
            <a:r>
              <a:rPr lang="en" dirty="0"/>
              <a:t>Menu -&gt; 4 Built-ins -&gt; 4 Lists      -&gt; 1 []</a:t>
            </a:r>
            <a:endParaRPr dirty="0"/>
          </a:p>
        </p:txBody>
      </p:sp>
      <p:sp>
        <p:nvSpPr>
          <p:cNvPr id="309" name="Google Shape;309;p45"/>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10" name="Google Shape;310;p45"/>
          <p:cNvPicPr preferRelativeResize="0"/>
          <p:nvPr/>
        </p:nvPicPr>
        <p:blipFill>
          <a:blip r:embed="rId3">
            <a:alphaModFix/>
          </a:blip>
          <a:stretch>
            <a:fillRect/>
          </a:stretch>
        </p:blipFill>
        <p:spPr>
          <a:xfrm>
            <a:off x="7017289" y="2807551"/>
            <a:ext cx="4253433" cy="12425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54000" y="217215"/>
            <a:ext cx="5393600" cy="1976400"/>
          </a:xfrm>
          <a:prstGeom prst="rect">
            <a:avLst/>
          </a:prstGeom>
        </p:spPr>
        <p:txBody>
          <a:bodyPr spcFirstLastPara="1" vert="horz" wrap="square" lIns="121900" tIns="121900" rIns="121900" bIns="121900" rtlCol="0" anchor="b" anchorCtr="0">
            <a:noAutofit/>
          </a:bodyPr>
          <a:lstStyle/>
          <a:p>
            <a:r>
              <a:rPr lang="en" dirty="0"/>
              <a:t>Collect the Data</a:t>
            </a:r>
            <a:endParaRPr dirty="0"/>
          </a:p>
        </p:txBody>
      </p:sp>
      <p:sp>
        <p:nvSpPr>
          <p:cNvPr id="316" name="Google Shape;316;p46"/>
          <p:cNvSpPr txBox="1">
            <a:spLocks noGrp="1"/>
          </p:cNvSpPr>
          <p:nvPr>
            <p:ph type="subTitle" idx="1"/>
          </p:nvPr>
        </p:nvSpPr>
        <p:spPr>
          <a:xfrm>
            <a:off x="354000" y="2193615"/>
            <a:ext cx="5393600" cy="1646800"/>
          </a:xfrm>
          <a:prstGeom prst="rect">
            <a:avLst/>
          </a:prstGeom>
        </p:spPr>
        <p:txBody>
          <a:bodyPr spcFirstLastPara="1" vert="horz" wrap="square" lIns="121900" tIns="121900" rIns="121900" bIns="121900" rtlCol="0" anchor="t" anchorCtr="0">
            <a:noAutofit/>
          </a:bodyPr>
          <a:lstStyle/>
          <a:p>
            <a:pPr marL="0" indent="0"/>
            <a:r>
              <a:rPr lang="en" dirty="0"/>
              <a:t>Add to the list with each Die Roll</a:t>
            </a:r>
            <a:endParaRPr dirty="0"/>
          </a:p>
          <a:p>
            <a:pPr marL="0" indent="0"/>
            <a:endParaRPr dirty="0"/>
          </a:p>
          <a:p>
            <a:pPr marL="0" indent="0"/>
            <a:r>
              <a:rPr lang="en" dirty="0"/>
              <a:t>Menu -&gt; 4 Built-ins -&gt; 4 Lists      -&gt; 6 .append()</a:t>
            </a:r>
            <a:endParaRPr dirty="0"/>
          </a:p>
        </p:txBody>
      </p:sp>
      <p:sp>
        <p:nvSpPr>
          <p:cNvPr id="317" name="Google Shape;317;p46"/>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18" name="Google Shape;318;p46"/>
          <p:cNvPicPr preferRelativeResize="0"/>
          <p:nvPr/>
        </p:nvPicPr>
        <p:blipFill>
          <a:blip r:embed="rId3">
            <a:alphaModFix/>
          </a:blip>
          <a:stretch>
            <a:fillRect/>
          </a:stretch>
        </p:blipFill>
        <p:spPr>
          <a:xfrm>
            <a:off x="6258034" y="1573167"/>
            <a:ext cx="5771900" cy="37116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351199" y="203433"/>
            <a:ext cx="5393600" cy="1976400"/>
          </a:xfrm>
          <a:prstGeom prst="rect">
            <a:avLst/>
          </a:prstGeom>
        </p:spPr>
        <p:txBody>
          <a:bodyPr spcFirstLastPara="1" vert="horz" wrap="square" lIns="121900" tIns="121900" rIns="121900" bIns="121900" rtlCol="0" anchor="b" anchorCtr="0">
            <a:noAutofit/>
          </a:bodyPr>
          <a:lstStyle/>
          <a:p>
            <a:r>
              <a:rPr lang="en" dirty="0"/>
              <a:t>Share the Data</a:t>
            </a:r>
            <a:endParaRPr dirty="0"/>
          </a:p>
        </p:txBody>
      </p:sp>
      <p:sp>
        <p:nvSpPr>
          <p:cNvPr id="324" name="Google Shape;324;p47"/>
          <p:cNvSpPr txBox="1">
            <a:spLocks noGrp="1"/>
          </p:cNvSpPr>
          <p:nvPr>
            <p:ph type="subTitle" idx="1"/>
          </p:nvPr>
        </p:nvSpPr>
        <p:spPr>
          <a:xfrm>
            <a:off x="351199" y="2179833"/>
            <a:ext cx="5393600" cy="1646800"/>
          </a:xfrm>
          <a:prstGeom prst="rect">
            <a:avLst/>
          </a:prstGeom>
        </p:spPr>
        <p:txBody>
          <a:bodyPr spcFirstLastPara="1" vert="horz" wrap="square" lIns="121900" tIns="121900" rIns="121900" bIns="121900" rtlCol="0" anchor="t" anchorCtr="0">
            <a:noAutofit/>
          </a:bodyPr>
          <a:lstStyle/>
          <a:p>
            <a:pPr marL="0" indent="0"/>
            <a:r>
              <a:rPr lang="en" dirty="0"/>
              <a:t>Store/Save/Share the data</a:t>
            </a:r>
            <a:endParaRPr dirty="0"/>
          </a:p>
          <a:p>
            <a:pPr marL="0" indent="0"/>
            <a:endParaRPr dirty="0"/>
          </a:p>
          <a:p>
            <a:pPr marL="0" indent="0"/>
            <a:r>
              <a:rPr lang="en" dirty="0"/>
              <a:t>Menu -&gt; A More Modules         </a:t>
            </a:r>
          </a:p>
          <a:p>
            <a:pPr marL="0" indent="0"/>
            <a:r>
              <a:rPr lang="en" dirty="0"/>
              <a:t>	-&gt; 3 TI System                          </a:t>
            </a:r>
          </a:p>
          <a:p>
            <a:pPr marL="0" indent="0"/>
            <a:r>
              <a:rPr lang="en" dirty="0"/>
              <a:t>-&gt; 1 from </a:t>
            </a:r>
            <a:r>
              <a:rPr lang="en" dirty="0" err="1"/>
              <a:t>ti_system</a:t>
            </a:r>
            <a:r>
              <a:rPr lang="en" dirty="0"/>
              <a:t> import *</a:t>
            </a:r>
            <a:endParaRPr dirty="0"/>
          </a:p>
        </p:txBody>
      </p:sp>
      <p:sp>
        <p:nvSpPr>
          <p:cNvPr id="325" name="Google Shape;325;p47"/>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26" name="Google Shape;326;p47"/>
          <p:cNvPicPr preferRelativeResize="0"/>
          <p:nvPr/>
        </p:nvPicPr>
        <p:blipFill>
          <a:blip r:embed="rId3">
            <a:alphaModFix/>
          </a:blip>
          <a:stretch>
            <a:fillRect/>
          </a:stretch>
        </p:blipFill>
        <p:spPr>
          <a:xfrm>
            <a:off x="6447200" y="848455"/>
            <a:ext cx="5393601" cy="2330295"/>
          </a:xfrm>
          <a:prstGeom prst="rect">
            <a:avLst/>
          </a:prstGeom>
          <a:noFill/>
          <a:ln>
            <a:noFill/>
          </a:ln>
        </p:spPr>
      </p:pic>
      <p:pic>
        <p:nvPicPr>
          <p:cNvPr id="327" name="Google Shape;327;p47"/>
          <p:cNvPicPr preferRelativeResize="0"/>
          <p:nvPr/>
        </p:nvPicPr>
        <p:blipFill>
          <a:blip r:embed="rId4">
            <a:alphaModFix/>
          </a:blip>
          <a:stretch>
            <a:fillRect/>
          </a:stretch>
        </p:blipFill>
        <p:spPr>
          <a:xfrm>
            <a:off x="6526237" y="4108993"/>
            <a:ext cx="5235505" cy="12752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sp>
        <p:nvSpPr>
          <p:cNvPr id="333" name="Google Shape;333;p48"/>
          <p:cNvSpPr txBox="1">
            <a:spLocks noGrp="1"/>
          </p:cNvSpPr>
          <p:nvPr>
            <p:ph type="title"/>
          </p:nvPr>
        </p:nvSpPr>
        <p:spPr>
          <a:xfrm>
            <a:off x="354000" y="23324"/>
            <a:ext cx="5393600" cy="1976400"/>
          </a:xfrm>
          <a:prstGeom prst="rect">
            <a:avLst/>
          </a:prstGeom>
        </p:spPr>
        <p:txBody>
          <a:bodyPr spcFirstLastPara="1" vert="horz" wrap="square" lIns="121900" tIns="121900" rIns="121900" bIns="121900" rtlCol="0" anchor="b" anchorCtr="0">
            <a:noAutofit/>
          </a:bodyPr>
          <a:lstStyle/>
          <a:p>
            <a:r>
              <a:rPr lang="en" dirty="0"/>
              <a:t>Share the Data</a:t>
            </a:r>
            <a:endParaRPr dirty="0"/>
          </a:p>
        </p:txBody>
      </p:sp>
      <p:sp>
        <p:nvSpPr>
          <p:cNvPr id="334" name="Google Shape;334;p48"/>
          <p:cNvSpPr txBox="1">
            <a:spLocks noGrp="1"/>
          </p:cNvSpPr>
          <p:nvPr>
            <p:ph type="subTitle" idx="1"/>
          </p:nvPr>
        </p:nvSpPr>
        <p:spPr>
          <a:xfrm>
            <a:off x="354000" y="2219713"/>
            <a:ext cx="5393600" cy="1646800"/>
          </a:xfrm>
          <a:prstGeom prst="rect">
            <a:avLst/>
          </a:prstGeom>
        </p:spPr>
        <p:txBody>
          <a:bodyPr spcFirstLastPara="1" vert="horz" wrap="square" lIns="121900" tIns="121900" rIns="121900" bIns="121900" rtlCol="0" anchor="t" anchorCtr="0">
            <a:noAutofit/>
          </a:bodyPr>
          <a:lstStyle/>
          <a:p>
            <a:pPr marL="0" indent="0"/>
            <a:r>
              <a:rPr lang="en" dirty="0"/>
              <a:t>Store/Save/Share the data</a:t>
            </a:r>
            <a:endParaRPr dirty="0"/>
          </a:p>
          <a:p>
            <a:pPr marL="0" indent="0"/>
            <a:endParaRPr dirty="0"/>
          </a:p>
          <a:p>
            <a:pPr marL="0" indent="0"/>
            <a:r>
              <a:rPr lang="en" dirty="0"/>
              <a:t>Menu -&gt; A More Modules </a:t>
            </a:r>
          </a:p>
          <a:p>
            <a:pPr marL="0" indent="0"/>
            <a:r>
              <a:rPr lang="en" dirty="0"/>
              <a:t>-&gt; 3 TI System                                  -&gt; 5 </a:t>
            </a:r>
            <a:r>
              <a:rPr lang="en" dirty="0" err="1"/>
              <a:t>store_list</a:t>
            </a:r>
            <a:r>
              <a:rPr lang="en" dirty="0"/>
              <a:t>(“</a:t>
            </a:r>
            <a:r>
              <a:rPr lang="en" dirty="0" err="1"/>
              <a:t>name”,list</a:t>
            </a:r>
            <a:r>
              <a:rPr lang="en" dirty="0"/>
              <a:t>)</a:t>
            </a:r>
            <a:endParaRPr dirty="0"/>
          </a:p>
        </p:txBody>
      </p:sp>
      <p:pic>
        <p:nvPicPr>
          <p:cNvPr id="335" name="Google Shape;335;p48"/>
          <p:cNvPicPr preferRelativeResize="0"/>
          <p:nvPr/>
        </p:nvPicPr>
        <p:blipFill>
          <a:blip r:embed="rId3">
            <a:alphaModFix/>
          </a:blip>
          <a:stretch>
            <a:fillRect/>
          </a:stretch>
        </p:blipFill>
        <p:spPr>
          <a:xfrm>
            <a:off x="6139334" y="773434"/>
            <a:ext cx="6009333" cy="53108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9"/>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Run the code</a:t>
            </a:r>
            <a:endParaRPr/>
          </a:p>
        </p:txBody>
      </p:sp>
      <p:sp>
        <p:nvSpPr>
          <p:cNvPr id="341" name="Google Shape;341;p49"/>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Autofit/>
          </a:bodyPr>
          <a:lstStyle/>
          <a:p>
            <a:pPr marL="0" indent="0"/>
            <a:r>
              <a:rPr lang="en"/>
              <a:t>CTRL-R</a:t>
            </a:r>
            <a:endParaRPr/>
          </a:p>
        </p:txBody>
      </p:sp>
      <p:sp>
        <p:nvSpPr>
          <p:cNvPr id="342" name="Google Shape;342;p49"/>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43" name="Google Shape;343;p4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49" name="Google Shape;349;p50"/>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Home -&gt;           -&gt;Data and Statistics </a:t>
            </a:r>
            <a:endParaRPr/>
          </a:p>
        </p:txBody>
      </p:sp>
      <p:sp>
        <p:nvSpPr>
          <p:cNvPr id="350" name="Google Shape;350;p50"/>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51" name="Google Shape;351;p50"/>
          <p:cNvPicPr preferRelativeResize="0"/>
          <p:nvPr/>
        </p:nvPicPr>
        <p:blipFill>
          <a:blip r:embed="rId3">
            <a:alphaModFix/>
          </a:blip>
          <a:stretch>
            <a:fillRect/>
          </a:stretch>
        </p:blipFill>
        <p:spPr>
          <a:xfrm>
            <a:off x="1701722" y="3620622"/>
            <a:ext cx="875233" cy="931700"/>
          </a:xfrm>
          <a:prstGeom prst="rect">
            <a:avLst/>
          </a:prstGeom>
          <a:noFill/>
          <a:ln>
            <a:noFill/>
          </a:ln>
        </p:spPr>
      </p:pic>
      <p:pic>
        <p:nvPicPr>
          <p:cNvPr id="352" name="Google Shape;352;p50"/>
          <p:cNvPicPr preferRelativeResize="0"/>
          <p:nvPr/>
        </p:nvPicPr>
        <p:blipFill>
          <a:blip r:embed="rId4">
            <a:alphaModFix/>
          </a:blip>
          <a:stretch>
            <a:fillRect/>
          </a:stretch>
        </p:blipFill>
        <p:spPr>
          <a:xfrm>
            <a:off x="6320716" y="1543601"/>
            <a:ext cx="5646565" cy="37707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58" name="Google Shape;358;p51"/>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Home -&gt;           -&gt;Data and Statistics </a:t>
            </a:r>
            <a:endParaRPr/>
          </a:p>
        </p:txBody>
      </p:sp>
      <p:sp>
        <p:nvSpPr>
          <p:cNvPr id="359" name="Google Shape;359;p51"/>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60" name="Google Shape;360;p51"/>
          <p:cNvPicPr preferRelativeResize="0"/>
          <p:nvPr/>
        </p:nvPicPr>
        <p:blipFill>
          <a:blip r:embed="rId3">
            <a:alphaModFix/>
          </a:blip>
          <a:stretch>
            <a:fillRect/>
          </a:stretch>
        </p:blipFill>
        <p:spPr>
          <a:xfrm>
            <a:off x="1701722" y="3620622"/>
            <a:ext cx="875233" cy="931700"/>
          </a:xfrm>
          <a:prstGeom prst="rect">
            <a:avLst/>
          </a:prstGeom>
          <a:noFill/>
          <a:ln>
            <a:noFill/>
          </a:ln>
        </p:spPr>
      </p:pic>
      <p:pic>
        <p:nvPicPr>
          <p:cNvPr id="361" name="Google Shape;361;p51"/>
          <p:cNvPicPr preferRelativeResize="0"/>
          <p:nvPr/>
        </p:nvPicPr>
        <p:blipFill>
          <a:blip r:embed="rId4">
            <a:alphaModFix/>
          </a:blip>
          <a:stretch>
            <a:fillRect/>
          </a:stretch>
        </p:blipFill>
        <p:spPr>
          <a:xfrm>
            <a:off x="6500374" y="1664317"/>
            <a:ext cx="5287265" cy="3529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Creating Our Python Program</a:t>
            </a:r>
            <a:endParaRPr dirty="0">
              <a:solidFill>
                <a:srgbClr val="CD0920"/>
              </a:solidFill>
            </a:endParaRPr>
          </a:p>
        </p:txBody>
      </p:sp>
      <p:sp>
        <p:nvSpPr>
          <p:cNvPr id="88" name="Google Shape;88;p16"/>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Give the program a name and select Random Simulations for the Type</a:t>
            </a:r>
            <a:endParaRPr/>
          </a:p>
        </p:txBody>
      </p:sp>
      <p:sp>
        <p:nvSpPr>
          <p:cNvPr id="89" name="Google Shape;89;p16"/>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90" name="Google Shape;90;p16"/>
          <p:cNvPicPr preferRelativeResize="0"/>
          <p:nvPr/>
        </p:nvPicPr>
        <p:blipFill>
          <a:blip r:embed="rId3">
            <a:alphaModFix/>
          </a:blip>
          <a:stretch>
            <a:fillRect/>
          </a:stretch>
        </p:blipFill>
        <p:spPr>
          <a:xfrm>
            <a:off x="6586001" y="2041555"/>
            <a:ext cx="5116001" cy="277487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Autofit/>
          </a:bodyPr>
          <a:lstStyle/>
          <a:p>
            <a:r>
              <a:rPr lang="en"/>
              <a:t>Analyze the Results</a:t>
            </a:r>
            <a:endParaRPr/>
          </a:p>
        </p:txBody>
      </p:sp>
      <p:sp>
        <p:nvSpPr>
          <p:cNvPr id="367" name="Google Shape;367;p52"/>
          <p:cNvSpPr txBox="1">
            <a:spLocks noGrp="1"/>
          </p:cNvSpPr>
          <p:nvPr>
            <p:ph type="subTitle" idx="1"/>
          </p:nvPr>
        </p:nvSpPr>
        <p:spPr>
          <a:xfrm>
            <a:off x="0" y="3737433"/>
            <a:ext cx="6096000" cy="1646800"/>
          </a:xfrm>
          <a:prstGeom prst="rect">
            <a:avLst/>
          </a:prstGeom>
        </p:spPr>
        <p:txBody>
          <a:bodyPr spcFirstLastPara="1" vert="horz" wrap="square" lIns="121900" tIns="121900" rIns="121900" bIns="121900" rtlCol="0" anchor="t" anchorCtr="0">
            <a:noAutofit/>
          </a:bodyPr>
          <a:lstStyle/>
          <a:p>
            <a:pPr marL="0" indent="0"/>
            <a:r>
              <a:rPr lang="en"/>
              <a:t>Menu -&gt; 1 Plot Type -&gt; 3 Histogram</a:t>
            </a:r>
            <a:endParaRPr/>
          </a:p>
        </p:txBody>
      </p:sp>
      <p:sp>
        <p:nvSpPr>
          <p:cNvPr id="368" name="Google Shape;368;p52"/>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69" name="Google Shape;369;p52"/>
          <p:cNvPicPr preferRelativeResize="0"/>
          <p:nvPr/>
        </p:nvPicPr>
        <p:blipFill>
          <a:blip r:embed="rId3">
            <a:alphaModFix/>
          </a:blip>
          <a:stretch>
            <a:fillRect/>
          </a:stretch>
        </p:blipFill>
        <p:spPr>
          <a:xfrm>
            <a:off x="6710251" y="1803717"/>
            <a:ext cx="4867500" cy="32505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56083-4CD1-F133-C093-537E7CDE9BF5}"/>
              </a:ext>
            </a:extLst>
          </p:cNvPr>
          <p:cNvSpPr>
            <a:spLocks noGrp="1"/>
          </p:cNvSpPr>
          <p:nvPr>
            <p:ph sz="half" idx="1"/>
          </p:nvPr>
        </p:nvSpPr>
        <p:spPr/>
        <p:txBody>
          <a:bodyPr/>
          <a:lstStyle/>
          <a:p>
            <a:pPr algn="ctr"/>
            <a:endParaRPr lang="en-US" dirty="0"/>
          </a:p>
          <a:p>
            <a:pPr algn="ctr"/>
            <a:r>
              <a:rPr lang="en-US" dirty="0"/>
              <a:t>Next Steps</a:t>
            </a:r>
          </a:p>
        </p:txBody>
      </p:sp>
      <p:sp>
        <p:nvSpPr>
          <p:cNvPr id="3" name="Content Placeholder 2">
            <a:extLst>
              <a:ext uri="{FF2B5EF4-FFF2-40B4-BE49-F238E27FC236}">
                <a16:creationId xmlns:a16="http://schemas.microsoft.com/office/drawing/2014/main" id="{D5285AE8-DE5B-AFB2-3EA8-9E0A3EDBE0F4}"/>
              </a:ext>
            </a:extLst>
          </p:cNvPr>
          <p:cNvSpPr>
            <a:spLocks noGrp="1"/>
          </p:cNvSpPr>
          <p:nvPr>
            <p:ph sz="half" idx="10"/>
          </p:nvPr>
        </p:nvSpPr>
        <p:spPr/>
        <p:txBody>
          <a:bodyPr/>
          <a:lstStyle/>
          <a:p>
            <a:endParaRPr lang="en-US" dirty="0"/>
          </a:p>
        </p:txBody>
      </p:sp>
      <p:sp>
        <p:nvSpPr>
          <p:cNvPr id="4" name="Content Placeholder 3">
            <a:extLst>
              <a:ext uri="{FF2B5EF4-FFF2-40B4-BE49-F238E27FC236}">
                <a16:creationId xmlns:a16="http://schemas.microsoft.com/office/drawing/2014/main" id="{43134AFD-01D0-1B0E-F35C-3CB3045A08A4}"/>
              </a:ext>
            </a:extLst>
          </p:cNvPr>
          <p:cNvSpPr>
            <a:spLocks noGrp="1"/>
          </p:cNvSpPr>
          <p:nvPr>
            <p:ph sz="half" idx="11"/>
          </p:nvPr>
        </p:nvSpPr>
        <p:spPr/>
        <p:txBody>
          <a:bodyPr/>
          <a:lstStyle/>
          <a:p>
            <a:endParaRPr lang="en-US" dirty="0"/>
          </a:p>
        </p:txBody>
      </p:sp>
    </p:spTree>
    <p:extLst>
      <p:ext uri="{BB962C8B-B14F-4D97-AF65-F5344CB8AC3E}">
        <p14:creationId xmlns:p14="http://schemas.microsoft.com/office/powerpoint/2010/main" val="2324835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4"/>
          <p:cNvSpPr txBox="1">
            <a:spLocks noGrp="1"/>
          </p:cNvSpPr>
          <p:nvPr>
            <p:ph type="title"/>
          </p:nvPr>
        </p:nvSpPr>
        <p:spPr>
          <a:xfrm>
            <a:off x="354000" y="485567"/>
            <a:ext cx="5393600" cy="1976400"/>
          </a:xfrm>
          <a:prstGeom prst="rect">
            <a:avLst/>
          </a:prstGeom>
        </p:spPr>
        <p:txBody>
          <a:bodyPr spcFirstLastPara="1" vert="horz" wrap="square" lIns="121900" tIns="121900" rIns="121900" bIns="121900" rtlCol="0" anchor="b" anchorCtr="0">
            <a:noAutofit/>
          </a:bodyPr>
          <a:lstStyle/>
          <a:p>
            <a:r>
              <a:rPr lang="en" dirty="0"/>
              <a:t>What Next?</a:t>
            </a:r>
            <a:endParaRPr dirty="0"/>
          </a:p>
        </p:txBody>
      </p:sp>
      <p:sp>
        <p:nvSpPr>
          <p:cNvPr id="380" name="Google Shape;380;p54"/>
          <p:cNvSpPr txBox="1">
            <a:spLocks noGrp="1"/>
          </p:cNvSpPr>
          <p:nvPr>
            <p:ph type="subTitle" idx="1"/>
          </p:nvPr>
        </p:nvSpPr>
        <p:spPr>
          <a:xfrm>
            <a:off x="354000" y="2975433"/>
            <a:ext cx="5393600" cy="1646800"/>
          </a:xfrm>
          <a:prstGeom prst="rect">
            <a:avLst/>
          </a:prstGeom>
        </p:spPr>
        <p:txBody>
          <a:bodyPr spcFirstLastPara="1" vert="horz" wrap="square" lIns="121900" tIns="121900" rIns="121900" bIns="121900" rtlCol="0" anchor="t" anchorCtr="0">
            <a:noAutofit/>
          </a:bodyPr>
          <a:lstStyle/>
          <a:p>
            <a:pPr marL="0" indent="0"/>
            <a:r>
              <a:rPr lang="en" dirty="0"/>
              <a:t>Sound or light on die roll</a:t>
            </a:r>
            <a:endParaRPr dirty="0"/>
          </a:p>
          <a:p>
            <a:pPr marL="0" indent="0"/>
            <a:endParaRPr dirty="0"/>
          </a:p>
          <a:p>
            <a:pPr marL="0" indent="0"/>
            <a:r>
              <a:rPr lang="en" dirty="0"/>
              <a:t>Light sensor triggers die roll  with Innovator Hub</a:t>
            </a:r>
            <a:endParaRPr dirty="0"/>
          </a:p>
        </p:txBody>
      </p:sp>
      <p:sp>
        <p:nvSpPr>
          <p:cNvPr id="381" name="Google Shape;381;p54"/>
          <p:cNvSpPr txBox="1">
            <a:spLocks noGrp="1"/>
          </p:cNvSpPr>
          <p:nvPr>
            <p:ph type="body" idx="2"/>
          </p:nvPr>
        </p:nvSpPr>
        <p:spPr>
          <a:xfrm>
            <a:off x="6586000" y="965433"/>
            <a:ext cx="5116000" cy="4926800"/>
          </a:xfrm>
          <a:prstGeom prst="rect">
            <a:avLst/>
          </a:prstGeom>
        </p:spPr>
        <p:txBody>
          <a:bodyPr spcFirstLastPara="1" vert="horz" wrap="square" lIns="121900" tIns="121900" rIns="121900" bIns="121900" rtlCol="0" anchor="ctr" anchorCtr="0">
            <a:noAutofit/>
          </a:bodyPr>
          <a:lstStyle/>
          <a:p>
            <a:pPr marL="0" indent="0">
              <a:spcAft>
                <a:spcPts val="2133"/>
              </a:spcAft>
              <a:buNone/>
            </a:pPr>
            <a:endParaRPr/>
          </a:p>
        </p:txBody>
      </p:sp>
      <p:pic>
        <p:nvPicPr>
          <p:cNvPr id="382" name="Google Shape;382;p54"/>
          <p:cNvPicPr preferRelativeResize="0"/>
          <p:nvPr/>
        </p:nvPicPr>
        <p:blipFill>
          <a:blip r:embed="rId3">
            <a:alphaModFix/>
          </a:blip>
          <a:stretch>
            <a:fillRect/>
          </a:stretch>
        </p:blipFill>
        <p:spPr>
          <a:xfrm>
            <a:off x="6391117" y="1818051"/>
            <a:ext cx="5505779" cy="3221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2" y="1295399"/>
            <a:ext cx="8832426" cy="2518955"/>
          </a:xfrm>
        </p:spPr>
        <p:txBody>
          <a:bodyPr tIns="0"/>
          <a:lstStyle/>
          <a:p>
            <a:r>
              <a:rPr lang="en-US" sz="4000" dirty="0"/>
              <a:t>Simulating Dice With Python on the TI-</a:t>
            </a:r>
            <a:r>
              <a:rPr lang="en-US" sz="4000" dirty="0" err="1"/>
              <a:t>Nspire</a:t>
            </a:r>
            <a:r>
              <a:rPr lang="en-US" sz="4000" dirty="0"/>
              <a:t>™ CX II Graphing Calculator</a:t>
            </a:r>
          </a:p>
        </p:txBody>
      </p:sp>
      <p:sp>
        <p:nvSpPr>
          <p:cNvPr id="6" name="Content Placeholder 4"/>
          <p:cNvSpPr txBox="1">
            <a:spLocks/>
          </p:cNvSpPr>
          <p:nvPr/>
        </p:nvSpPr>
        <p:spPr>
          <a:xfrm>
            <a:off x="733775" y="4086578"/>
            <a:ext cx="3733722"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8289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33790" y="1295399"/>
            <a:ext cx="11189911" cy="2690196"/>
          </a:xfrm>
        </p:spPr>
        <p:txBody>
          <a:bodyPr tIns="0"/>
          <a:lstStyle/>
          <a:p>
            <a:endParaRPr lang="en-US" dirty="0"/>
          </a:p>
          <a:p>
            <a:r>
              <a:rPr lang="en-US" dirty="0"/>
              <a:t>Thank You</a:t>
            </a:r>
          </a:p>
        </p:txBody>
      </p:sp>
      <p:sp>
        <p:nvSpPr>
          <p:cNvPr id="6" name="Content Placeholder 4"/>
          <p:cNvSpPr txBox="1">
            <a:spLocks/>
          </p:cNvSpPr>
          <p:nvPr/>
        </p:nvSpPr>
        <p:spPr>
          <a:xfrm>
            <a:off x="733775" y="4086578"/>
            <a:ext cx="3533425" cy="1164009"/>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r>
              <a:rPr lang="en-US" sz="2400" b="1" dirty="0">
                <a:solidFill>
                  <a:prstClr val="black"/>
                </a:solidFill>
              </a:rPr>
              <a:t>Chris Atkinson</a:t>
            </a:r>
          </a:p>
        </p:txBody>
      </p:sp>
      <p:sp>
        <p:nvSpPr>
          <p:cNvPr id="7" name="Content Placeholder 4"/>
          <p:cNvSpPr txBox="1">
            <a:spLocks/>
          </p:cNvSpPr>
          <p:nvPr/>
        </p:nvSpPr>
        <p:spPr>
          <a:xfrm>
            <a:off x="689982" y="802765"/>
            <a:ext cx="6623028" cy="671760"/>
          </a:xfrm>
          <a:prstGeom prst="rect">
            <a:avLst/>
          </a:prstGeom>
        </p:spPr>
        <p:txBody>
          <a:bodyPr tIns="0"/>
          <a:lstStyle>
            <a:lvl1pPr marL="0" indent="0" algn="l" defTabSz="457200" rtl="0" eaLnBrk="1" latinLnBrk="0" hangingPunct="1">
              <a:spcBef>
                <a:spcPts val="0"/>
              </a:spcBef>
              <a:buFont typeface="Lucida Grande"/>
              <a:buNone/>
              <a:defRPr sz="2000" kern="1200" baseline="0">
                <a:solidFill>
                  <a:schemeClr val="tx1"/>
                </a:solidFill>
                <a:latin typeface="Arial"/>
                <a:ea typeface="+mn-ea"/>
                <a:cs typeface="Arial"/>
              </a:defRPr>
            </a:lvl1pPr>
            <a:lvl2pPr marL="457200" indent="0" algn="l" defTabSz="457200" rtl="0" eaLnBrk="1" latinLnBrk="0" hangingPunct="1">
              <a:spcBef>
                <a:spcPct val="20000"/>
              </a:spcBef>
              <a:buFont typeface="Lucida Grande"/>
              <a:buNone/>
              <a:defRPr sz="2400" kern="1200">
                <a:solidFill>
                  <a:schemeClr val="tx1"/>
                </a:solidFill>
                <a:latin typeface="Arial"/>
                <a:ea typeface="+mn-ea"/>
                <a:cs typeface="Arial"/>
              </a:defRPr>
            </a:lvl2pPr>
            <a:lvl3pPr marL="914400" indent="0" algn="l" defTabSz="457200" rtl="0" eaLnBrk="1" latinLnBrk="0" hangingPunct="1">
              <a:spcBef>
                <a:spcPct val="20000"/>
              </a:spcBef>
              <a:buFont typeface="Lucida Grande"/>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Lucida Grande"/>
              <a:buNone/>
              <a:defRPr sz="1800" kern="1200">
                <a:solidFill>
                  <a:schemeClr val="tx1"/>
                </a:solidFill>
                <a:latin typeface="Arial"/>
                <a:ea typeface="+mn-ea"/>
                <a:cs typeface="Arial"/>
              </a:defRPr>
            </a:lvl4pPr>
            <a:lvl5pPr marL="1828800" indent="0" algn="l" defTabSz="457200" rtl="0" eaLnBrk="1" latinLnBrk="0" hangingPunct="1">
              <a:spcBef>
                <a:spcPct val="20000"/>
              </a:spcBef>
              <a:buFont typeface="Lucida Grande"/>
              <a:buNone/>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609585">
              <a:lnSpc>
                <a:spcPts val="2933"/>
              </a:lnSpc>
            </a:pPr>
            <a:endParaRPr lang="en-US" sz="2400" b="1" dirty="0">
              <a:solidFill>
                <a:prstClr val="black"/>
              </a:solidFill>
            </a:endParaRPr>
          </a:p>
        </p:txBody>
      </p:sp>
    </p:spTree>
    <p:extLst>
      <p:ext uri="{BB962C8B-B14F-4D97-AF65-F5344CB8AC3E}">
        <p14:creationId xmlns:p14="http://schemas.microsoft.com/office/powerpoint/2010/main" val="3314092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8CCFAA1A-0B42-DB2D-3992-D59FD91BD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3222"/>
          </a:xfrm>
          <a:prstGeom prst="rect">
            <a:avLst/>
          </a:prstGeom>
        </p:spPr>
      </p:pic>
    </p:spTree>
    <p:extLst>
      <p:ext uri="{BB962C8B-B14F-4D97-AF65-F5344CB8AC3E}">
        <p14:creationId xmlns:p14="http://schemas.microsoft.com/office/powerpoint/2010/main" val="398174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Output Something</a:t>
            </a:r>
            <a:endParaRPr dirty="0">
              <a:solidFill>
                <a:srgbClr val="CD0920"/>
              </a:solidFill>
            </a:endParaRPr>
          </a:p>
        </p:txBody>
      </p:sp>
      <p:sp>
        <p:nvSpPr>
          <p:cNvPr id="96" name="Google Shape;96;p17"/>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dirty="0"/>
              <a:t>Menu -&gt; 4 Built-ins -&gt; 6 I/O              -&gt; 1 print()</a:t>
            </a:r>
            <a:endParaRPr dirty="0"/>
          </a:p>
        </p:txBody>
      </p:sp>
      <p:sp>
        <p:nvSpPr>
          <p:cNvPr id="97" name="Google Shape;97;p17"/>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98" name="Google Shape;98;p17"/>
          <p:cNvPicPr preferRelativeResize="0"/>
          <p:nvPr/>
        </p:nvPicPr>
        <p:blipFill>
          <a:blip r:embed="rId3">
            <a:alphaModFix/>
          </a:blip>
          <a:stretch>
            <a:fillRect/>
          </a:stretch>
        </p:blipFill>
        <p:spPr>
          <a:xfrm>
            <a:off x="6162000" y="1206918"/>
            <a:ext cx="5964000" cy="44441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188333" y="1644233"/>
            <a:ext cx="59640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Output Something</a:t>
            </a:r>
            <a:endParaRPr dirty="0">
              <a:solidFill>
                <a:srgbClr val="CD0920"/>
              </a:solidFill>
            </a:endParaRPr>
          </a:p>
        </p:txBody>
      </p:sp>
      <p:sp>
        <p:nvSpPr>
          <p:cNvPr id="104" name="Google Shape;104;p18"/>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print(“Hello #YOUR NAME#”)</a:t>
            </a:r>
            <a:endParaRPr/>
          </a:p>
        </p:txBody>
      </p:sp>
      <p:sp>
        <p:nvSpPr>
          <p:cNvPr id="105" name="Google Shape;105;p18"/>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06" name="Google Shape;106;p18"/>
          <p:cNvPicPr preferRelativeResize="0"/>
          <p:nvPr/>
        </p:nvPicPr>
        <p:blipFill>
          <a:blip r:embed="rId3">
            <a:alphaModFix/>
          </a:blip>
          <a:stretch>
            <a:fillRect/>
          </a:stretch>
        </p:blipFill>
        <p:spPr>
          <a:xfrm>
            <a:off x="6232263" y="965600"/>
            <a:ext cx="5823477" cy="492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pPr defTabSz="1219170"/>
            <a:r>
              <a:rPr lang="en" dirty="0">
                <a:solidFill>
                  <a:srgbClr val="CD0920"/>
                </a:solidFill>
              </a:rPr>
              <a:t>Run the code</a:t>
            </a:r>
            <a:endParaRPr dirty="0">
              <a:solidFill>
                <a:srgbClr val="CD0920"/>
              </a:solidFill>
            </a:endParaRPr>
          </a:p>
        </p:txBody>
      </p:sp>
      <p:sp>
        <p:nvSpPr>
          <p:cNvPr id="112" name="Google Shape;112;p19"/>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CTRL-R</a:t>
            </a:r>
            <a:endParaRPr/>
          </a:p>
        </p:txBody>
      </p:sp>
      <p:sp>
        <p:nvSpPr>
          <p:cNvPr id="113" name="Google Shape;113;p19"/>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14" name="Google Shape;114;p19"/>
          <p:cNvPicPr preferRelativeResize="0"/>
          <p:nvPr/>
        </p:nvPicPr>
        <p:blipFill>
          <a:blip r:embed="rId3">
            <a:alphaModFix/>
          </a:blip>
          <a:stretch>
            <a:fillRect/>
          </a:stretch>
        </p:blipFill>
        <p:spPr>
          <a:xfrm>
            <a:off x="6978634" y="400051"/>
            <a:ext cx="4330700" cy="605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p>
            <a:r>
              <a:rPr lang="en" dirty="0">
                <a:solidFill>
                  <a:srgbClr val="CD0920"/>
                </a:solidFill>
              </a:rPr>
              <a:t>New Python Shell</a:t>
            </a:r>
            <a:endParaRPr dirty="0">
              <a:solidFill>
                <a:srgbClr val="CD0920"/>
              </a:solidFill>
            </a:endParaRPr>
          </a:p>
        </p:txBody>
      </p:sp>
      <p:sp>
        <p:nvSpPr>
          <p:cNvPr id="120" name="Google Shape;120;p20"/>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p>
            <a:pPr marL="0" indent="0"/>
            <a:r>
              <a:rPr lang="en"/>
              <a:t>You should see a new python shell appear with the result of your running code</a:t>
            </a:r>
            <a:endParaRPr/>
          </a:p>
        </p:txBody>
      </p:sp>
      <p:sp>
        <p:nvSpPr>
          <p:cNvPr id="121" name="Google Shape;121;p20"/>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22" name="Google Shape;122;p20"/>
          <p:cNvPicPr preferRelativeResize="0"/>
          <p:nvPr/>
        </p:nvPicPr>
        <p:blipFill>
          <a:blip r:embed="rId3">
            <a:alphaModFix/>
          </a:blip>
          <a:stretch>
            <a:fillRect/>
          </a:stretch>
        </p:blipFill>
        <p:spPr>
          <a:xfrm>
            <a:off x="6554299" y="1593817"/>
            <a:ext cx="5179400" cy="36703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132000" y="369718"/>
            <a:ext cx="5964000" cy="1976400"/>
          </a:xfrm>
          <a:prstGeom prst="rect">
            <a:avLst/>
          </a:prstGeom>
        </p:spPr>
        <p:txBody>
          <a:bodyPr spcFirstLastPara="1" wrap="square" lIns="121900" tIns="121900" rIns="121900" bIns="121900" anchor="b" anchorCtr="0">
            <a:noAutofit/>
          </a:bodyPr>
          <a:lstStyle/>
          <a:p>
            <a:r>
              <a:rPr lang="en" dirty="0">
                <a:solidFill>
                  <a:srgbClr val="CD0920"/>
                </a:solidFill>
              </a:rPr>
              <a:t>Output Something More Interesting</a:t>
            </a:r>
            <a:endParaRPr dirty="0">
              <a:solidFill>
                <a:srgbClr val="CD0920"/>
              </a:solidFill>
            </a:endParaRPr>
          </a:p>
        </p:txBody>
      </p:sp>
      <p:sp>
        <p:nvSpPr>
          <p:cNvPr id="128" name="Google Shape;128;p21"/>
          <p:cNvSpPr txBox="1">
            <a:spLocks noGrp="1"/>
          </p:cNvSpPr>
          <p:nvPr>
            <p:ph type="subTitle" idx="1"/>
          </p:nvPr>
        </p:nvSpPr>
        <p:spPr>
          <a:xfrm>
            <a:off x="225133" y="2605433"/>
            <a:ext cx="5393600" cy="1646800"/>
          </a:xfrm>
          <a:prstGeom prst="rect">
            <a:avLst/>
          </a:prstGeom>
        </p:spPr>
        <p:txBody>
          <a:bodyPr spcFirstLastPara="1" wrap="square" lIns="121900" tIns="121900" rIns="121900" bIns="121900" anchor="t" anchorCtr="0">
            <a:noAutofit/>
          </a:bodyPr>
          <a:lstStyle/>
          <a:p>
            <a:pPr marL="0" indent="0"/>
            <a:r>
              <a:rPr lang="en" dirty="0"/>
              <a:t>Collect the user’s name and welcome them</a:t>
            </a:r>
            <a:endParaRPr dirty="0"/>
          </a:p>
          <a:p>
            <a:pPr marL="0" indent="0"/>
            <a:endParaRPr dirty="0"/>
          </a:p>
          <a:p>
            <a:pPr marL="0" indent="0">
              <a:buClr>
                <a:schemeClr val="dk1"/>
              </a:buClr>
              <a:buSzPts val="1100"/>
            </a:pPr>
            <a:r>
              <a:rPr lang="en" dirty="0"/>
              <a:t>Menu -&gt; 4 Built-ins -&gt; 6 I/O              -&gt; 2 input()</a:t>
            </a:r>
            <a:endParaRPr dirty="0"/>
          </a:p>
        </p:txBody>
      </p:sp>
      <p:sp>
        <p:nvSpPr>
          <p:cNvPr id="129" name="Google Shape;129;p21"/>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p>
            <a:pPr marL="0" indent="0">
              <a:spcAft>
                <a:spcPts val="2133"/>
              </a:spcAft>
              <a:buNone/>
            </a:pPr>
            <a:endParaRPr/>
          </a:p>
        </p:txBody>
      </p:sp>
      <p:pic>
        <p:nvPicPr>
          <p:cNvPr id="130" name="Google Shape;130;p21"/>
          <p:cNvPicPr preferRelativeResize="0"/>
          <p:nvPr/>
        </p:nvPicPr>
        <p:blipFill>
          <a:blip r:embed="rId3">
            <a:alphaModFix/>
          </a:blip>
          <a:stretch>
            <a:fillRect/>
          </a:stretch>
        </p:blipFill>
        <p:spPr>
          <a:xfrm>
            <a:off x="6102359" y="2346118"/>
            <a:ext cx="6083267" cy="2165767"/>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013_ET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2013_ET_ppt template">
  <a:themeElements>
    <a:clrScheme name="Custom 1">
      <a:dk1>
        <a:srgbClr val="525252"/>
      </a:dk1>
      <a:lt1>
        <a:srgbClr val="FFFFFF"/>
      </a:lt1>
      <a:dk2>
        <a:srgbClr val="000000"/>
      </a:dk2>
      <a:lt2>
        <a:srgbClr val="FFFFFF"/>
      </a:lt2>
      <a:accent1>
        <a:srgbClr val="D1282E"/>
      </a:accent1>
      <a:accent2>
        <a:srgbClr val="363636"/>
      </a:accent2>
      <a:accent3>
        <a:srgbClr val="888888"/>
      </a:accent3>
      <a:accent4>
        <a:srgbClr val="8064A2"/>
      </a:accent4>
      <a:accent5>
        <a:srgbClr val="4BACC6"/>
      </a:accent5>
      <a:accent6>
        <a:srgbClr val="F79646"/>
      </a:accent6>
      <a:hlink>
        <a:srgbClr val="1973B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880</Words>
  <Application>Microsoft Macintosh PowerPoint</Application>
  <PresentationFormat>Widescreen</PresentationFormat>
  <Paragraphs>129</Paragraphs>
  <Slides>45</Slides>
  <Notes>35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Calibri</vt:lpstr>
      <vt:lpstr>Courier New</vt:lpstr>
      <vt:lpstr>Lucida Grande</vt:lpstr>
      <vt:lpstr>1_Custom Design</vt:lpstr>
      <vt:lpstr>2_Custom Design</vt:lpstr>
      <vt:lpstr>1_2013_ET_ppt template</vt:lpstr>
      <vt:lpstr>2_2013_ET_ppt template</vt:lpstr>
      <vt:lpstr>PowerPoint Presentation</vt:lpstr>
      <vt:lpstr>PowerPoint Presentation</vt:lpstr>
      <vt:lpstr>Creating Our Python Program</vt:lpstr>
      <vt:lpstr>Creating Our Python Program</vt:lpstr>
      <vt:lpstr>Output Something</vt:lpstr>
      <vt:lpstr>Output Something</vt:lpstr>
      <vt:lpstr>Run the code</vt:lpstr>
      <vt:lpstr>New Python Shell</vt:lpstr>
      <vt:lpstr>Output Something More Interesting</vt:lpstr>
      <vt:lpstr>Run the code</vt:lpstr>
      <vt:lpstr>PowerPoint Presentation</vt:lpstr>
      <vt:lpstr>Generate a Random Number</vt:lpstr>
      <vt:lpstr>Generate a Random Number</vt:lpstr>
      <vt:lpstr>Run the code</vt:lpstr>
      <vt:lpstr>Random Seed</vt:lpstr>
      <vt:lpstr>Random Seed</vt:lpstr>
      <vt:lpstr>Run the code</vt:lpstr>
      <vt:lpstr>Quirks of Randomization</vt:lpstr>
      <vt:lpstr>Run the code</vt:lpstr>
      <vt:lpstr>PowerPoint Presentation</vt:lpstr>
      <vt:lpstr>Control Structures (Loops)</vt:lpstr>
      <vt:lpstr>Control Structures (Loops)</vt:lpstr>
      <vt:lpstr>Run the code</vt:lpstr>
      <vt:lpstr>Control Structures (Loops)</vt:lpstr>
      <vt:lpstr>Control Structures (Loops)</vt:lpstr>
      <vt:lpstr>Control Structures (Loops)</vt:lpstr>
      <vt:lpstr>PowerPoint Presentation</vt:lpstr>
      <vt:lpstr>Roll Two Die</vt:lpstr>
      <vt:lpstr>Repeated Rolls of a Die</vt:lpstr>
      <vt:lpstr>Type Casting</vt:lpstr>
      <vt:lpstr>Type Casting</vt:lpstr>
      <vt:lpstr>PowerPoint Presentation</vt:lpstr>
      <vt:lpstr>Collect the Data</vt:lpstr>
      <vt:lpstr>Collect the Data</vt:lpstr>
      <vt:lpstr>Share the Data</vt:lpstr>
      <vt:lpstr>Share the Data</vt:lpstr>
      <vt:lpstr>Run the code</vt:lpstr>
      <vt:lpstr>Analyze the Results</vt:lpstr>
      <vt:lpstr>Analyze the Results</vt:lpstr>
      <vt:lpstr>Analyze the Results</vt:lpstr>
      <vt:lpstr>PowerPoint Presentation</vt:lpstr>
      <vt:lpstr>What Next?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Guzman, Heather</dc:creator>
  <cp:lastModifiedBy>Michelle Atkinson</cp:lastModifiedBy>
  <cp:revision>27</cp:revision>
  <dcterms:created xsi:type="dcterms:W3CDTF">2021-01-12T03:58:32Z</dcterms:created>
  <dcterms:modified xsi:type="dcterms:W3CDTF">2023-04-08T15:15:47Z</dcterms:modified>
</cp:coreProperties>
</file>